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22"/>
  </p:notesMasterIdLst>
  <p:sldIdLst>
    <p:sldId id="256" r:id="rId2"/>
    <p:sldId id="257" r:id="rId3"/>
    <p:sldId id="258" r:id="rId4"/>
    <p:sldId id="275" r:id="rId5"/>
    <p:sldId id="260" r:id="rId6"/>
    <p:sldId id="281" r:id="rId7"/>
    <p:sldId id="265" r:id="rId8"/>
    <p:sldId id="276" r:id="rId9"/>
    <p:sldId id="273" r:id="rId10"/>
    <p:sldId id="280" r:id="rId11"/>
    <p:sldId id="267" r:id="rId12"/>
    <p:sldId id="261" r:id="rId13"/>
    <p:sldId id="262" r:id="rId14"/>
    <p:sldId id="272" r:id="rId15"/>
    <p:sldId id="271" r:id="rId16"/>
    <p:sldId id="277" r:id="rId17"/>
    <p:sldId id="270" r:id="rId18"/>
    <p:sldId id="266" r:id="rId19"/>
    <p:sldId id="268"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9D23"/>
    <a:srgbClr val="D1C4A5"/>
    <a:srgbClr val="DEC58C"/>
    <a:srgbClr val="EDD0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335D7-862F-AF45-228C-9ED2EDF8EE74}" v="5501" dt="2022-10-12T05:24:01.987"/>
    <p1510:client id="{13279467-35C5-03EC-9329-41AD420EB39A}" v="33" dt="2022-10-12T02:12:51.315"/>
    <p1510:client id="{189C6D77-886B-AA08-A77C-1E1D97A72114}" v="134" dt="2022-10-12T15:23:36.793"/>
    <p1510:client id="{1E01AB5D-B6E1-AD4F-9514-C948304FBEA6}" v="888" dt="2022-10-12T15:11:45.558"/>
    <p1510:client id="{31A71600-AD36-2F6D-8B62-D446DA197F10}" v="123" dt="2022-10-12T01:20:45.086"/>
    <p1510:client id="{932C416C-76B8-EA1D-7A0C-2F257907E02B}" v="98" dt="2022-10-12T01:29:17.760"/>
    <p1510:client id="{A4C6ED35-BBF2-E717-41A5-2BCFF7C4E81F}" v="351" dt="2022-10-12T14:15:07.015"/>
    <p1510:client id="{A8A4A507-EB9A-F166-408D-7DB08DF8DA18}" v="48" dt="2022-10-12T14:17:00.599"/>
    <p1510:client id="{BAA8F787-12B0-8197-6007-559F6A803A0B}" v="133" dt="2022-10-12T15:24:44.894"/>
    <p1510:client id="{C115CE50-FC02-925B-7D8A-D2503C2D3A3E}" v="480" dt="2022-10-12T14:07:26.223"/>
    <p1510:client id="{D1F8EE8D-7B1F-97E5-8E7E-ABB282656027}" v="1924" dt="2022-10-12T05:09:47.380"/>
    <p1510:client id="{D82CD6F3-D818-45C6-882E-B76FE2534AB7}" v="1646" dt="2022-10-12T15:12:06.752"/>
    <p1510:client id="{F919F163-386F-7A30-2E6B-61C2CC8FC056}" v="1348" dt="2022-10-12T04:47:28.9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6BB69-BB22-0941-B5D5-849C605071FA}" type="doc">
      <dgm:prSet loTypeId="urn:microsoft.com/office/officeart/2005/8/layout/vProcess5" loCatId="" qsTypeId="urn:microsoft.com/office/officeart/2005/8/quickstyle/simple1" qsCatId="simple" csTypeId="urn:microsoft.com/office/officeart/2005/8/colors/colorful5" csCatId="colorful" phldr="1"/>
      <dgm:spPr/>
      <dgm:t>
        <a:bodyPr/>
        <a:lstStyle/>
        <a:p>
          <a:endParaRPr lang="en-US"/>
        </a:p>
      </dgm:t>
    </dgm:pt>
    <dgm:pt modelId="{A7237C53-CCE8-724D-B9F4-70069D0BA021}">
      <dgm:prSet phldrT="[Text]"/>
      <dgm:spPr/>
      <dgm:t>
        <a:bodyPr/>
        <a:lstStyle/>
        <a:p>
          <a:pPr rtl="0"/>
          <a:r>
            <a:rPr lang="en-US">
              <a:latin typeface="Calibri"/>
              <a:cs typeface="Calibri"/>
            </a:rPr>
            <a:t>Getting in contact with compliance/agents to get approval for potential players</a:t>
          </a:r>
        </a:p>
      </dgm:t>
    </dgm:pt>
    <dgm:pt modelId="{277ABB9F-AB9B-6749-B7E8-96B1D97D3CA4}" type="parTrans" cxnId="{597065AF-4F76-EF45-A084-8551A8BD4A6A}">
      <dgm:prSet/>
      <dgm:spPr/>
      <dgm:t>
        <a:bodyPr/>
        <a:lstStyle/>
        <a:p>
          <a:endParaRPr lang="en-US"/>
        </a:p>
      </dgm:t>
    </dgm:pt>
    <dgm:pt modelId="{D517E918-4D98-D94E-A22C-513BB5C26A4B}" type="sibTrans" cxnId="{597065AF-4F76-EF45-A084-8551A8BD4A6A}">
      <dgm:prSet/>
      <dgm:spPr/>
      <dgm:t>
        <a:bodyPr/>
        <a:lstStyle/>
        <a:p>
          <a:endParaRPr lang="en-US"/>
        </a:p>
      </dgm:t>
    </dgm:pt>
    <dgm:pt modelId="{842BFCBF-EC36-ED4D-B082-72C85E308FA8}">
      <dgm:prSet phldrT="[Text]"/>
      <dgm:spPr/>
      <dgm:t>
        <a:bodyPr/>
        <a:lstStyle/>
        <a:p>
          <a:pPr rtl="0"/>
          <a:r>
            <a:rPr lang="en-US">
              <a:latin typeface="Calibri"/>
              <a:cs typeface="Calibri"/>
            </a:rPr>
            <a:t>Pitching those deals to select athletes immediately</a:t>
          </a:r>
        </a:p>
      </dgm:t>
    </dgm:pt>
    <dgm:pt modelId="{3B62FC7A-E5E1-7042-89C5-D756827D045E}" type="parTrans" cxnId="{4A4EB884-0664-3749-A2C4-D934E45CD840}">
      <dgm:prSet/>
      <dgm:spPr/>
      <dgm:t>
        <a:bodyPr/>
        <a:lstStyle/>
        <a:p>
          <a:endParaRPr lang="en-US"/>
        </a:p>
      </dgm:t>
    </dgm:pt>
    <dgm:pt modelId="{D601F7B2-8369-5C4F-9929-BF23EEF6B2E1}" type="sibTrans" cxnId="{4A4EB884-0664-3749-A2C4-D934E45CD840}">
      <dgm:prSet/>
      <dgm:spPr/>
      <dgm:t>
        <a:bodyPr/>
        <a:lstStyle/>
        <a:p>
          <a:endParaRPr lang="en-US"/>
        </a:p>
      </dgm:t>
    </dgm:pt>
    <dgm:pt modelId="{8C27E20E-462E-4061-B626-68623D011D3F}">
      <dgm:prSet phldr="0"/>
      <dgm:spPr/>
      <dgm:t>
        <a:bodyPr/>
        <a:lstStyle/>
        <a:p>
          <a:pPr rtl="0"/>
          <a:r>
            <a:rPr lang="en-US">
              <a:latin typeface="Calibri"/>
              <a:cs typeface="Calibri"/>
            </a:rPr>
            <a:t>Partnering with local businesses to fill out contracts prior to knowing the athletes involved</a:t>
          </a:r>
        </a:p>
      </dgm:t>
    </dgm:pt>
    <dgm:pt modelId="{9A0CCE24-0613-48C1-B5E8-9A78747F2DBE}" type="parTrans" cxnId="{8CA21107-13D8-42A1-846A-74B194069E42}">
      <dgm:prSet/>
      <dgm:spPr/>
      <dgm:t>
        <a:bodyPr/>
        <a:lstStyle/>
        <a:p>
          <a:endParaRPr lang="en-US"/>
        </a:p>
      </dgm:t>
    </dgm:pt>
    <dgm:pt modelId="{52821614-EB34-4FDB-B385-C015BC901081}" type="sibTrans" cxnId="{8CA21107-13D8-42A1-846A-74B194069E42}">
      <dgm:prSet/>
      <dgm:spPr/>
      <dgm:t>
        <a:bodyPr/>
        <a:lstStyle/>
        <a:p>
          <a:endParaRPr lang="en-US"/>
        </a:p>
      </dgm:t>
    </dgm:pt>
    <dgm:pt modelId="{C483F34B-A058-6E47-8329-83FEDD00285E}" type="pres">
      <dgm:prSet presAssocID="{A566BB69-BB22-0941-B5D5-849C605071FA}" presName="outerComposite" presStyleCnt="0">
        <dgm:presLayoutVars>
          <dgm:chMax val="5"/>
          <dgm:dir/>
          <dgm:resizeHandles val="exact"/>
        </dgm:presLayoutVars>
      </dgm:prSet>
      <dgm:spPr/>
    </dgm:pt>
    <dgm:pt modelId="{488C4B7E-FB23-CD4D-BE54-64BCCDAA7A19}" type="pres">
      <dgm:prSet presAssocID="{A566BB69-BB22-0941-B5D5-849C605071FA}" presName="dummyMaxCanvas" presStyleCnt="0">
        <dgm:presLayoutVars/>
      </dgm:prSet>
      <dgm:spPr/>
    </dgm:pt>
    <dgm:pt modelId="{CFA13D69-0143-40AB-B5C6-D117A7012274}" type="pres">
      <dgm:prSet presAssocID="{A566BB69-BB22-0941-B5D5-849C605071FA}" presName="ThreeNodes_1" presStyleLbl="node1" presStyleIdx="0" presStyleCnt="3">
        <dgm:presLayoutVars>
          <dgm:bulletEnabled val="1"/>
        </dgm:presLayoutVars>
      </dgm:prSet>
      <dgm:spPr/>
    </dgm:pt>
    <dgm:pt modelId="{41904B6A-ECC5-4D5E-B2B1-9C62568D7A5F}" type="pres">
      <dgm:prSet presAssocID="{A566BB69-BB22-0941-B5D5-849C605071FA}" presName="ThreeNodes_2" presStyleLbl="node1" presStyleIdx="1" presStyleCnt="3">
        <dgm:presLayoutVars>
          <dgm:bulletEnabled val="1"/>
        </dgm:presLayoutVars>
      </dgm:prSet>
      <dgm:spPr/>
    </dgm:pt>
    <dgm:pt modelId="{E7F47547-2309-40F9-9E75-9D0998B4191C}" type="pres">
      <dgm:prSet presAssocID="{A566BB69-BB22-0941-B5D5-849C605071FA}" presName="ThreeNodes_3" presStyleLbl="node1" presStyleIdx="2" presStyleCnt="3">
        <dgm:presLayoutVars>
          <dgm:bulletEnabled val="1"/>
        </dgm:presLayoutVars>
      </dgm:prSet>
      <dgm:spPr/>
    </dgm:pt>
    <dgm:pt modelId="{E383920D-986F-46B5-9CE7-F12DC758BA31}" type="pres">
      <dgm:prSet presAssocID="{A566BB69-BB22-0941-B5D5-849C605071FA}" presName="ThreeConn_1-2" presStyleLbl="fgAccFollowNode1" presStyleIdx="0" presStyleCnt="2">
        <dgm:presLayoutVars>
          <dgm:bulletEnabled val="1"/>
        </dgm:presLayoutVars>
      </dgm:prSet>
      <dgm:spPr/>
    </dgm:pt>
    <dgm:pt modelId="{3CC30A4F-B480-4984-968D-267B1A19E301}" type="pres">
      <dgm:prSet presAssocID="{A566BB69-BB22-0941-B5D5-849C605071FA}" presName="ThreeConn_2-3" presStyleLbl="fgAccFollowNode1" presStyleIdx="1" presStyleCnt="2">
        <dgm:presLayoutVars>
          <dgm:bulletEnabled val="1"/>
        </dgm:presLayoutVars>
      </dgm:prSet>
      <dgm:spPr/>
    </dgm:pt>
    <dgm:pt modelId="{AE125D83-38B8-41CB-83F7-472934BEF213}" type="pres">
      <dgm:prSet presAssocID="{A566BB69-BB22-0941-B5D5-849C605071FA}" presName="ThreeNodes_1_text" presStyleLbl="node1" presStyleIdx="2" presStyleCnt="3">
        <dgm:presLayoutVars>
          <dgm:bulletEnabled val="1"/>
        </dgm:presLayoutVars>
      </dgm:prSet>
      <dgm:spPr/>
    </dgm:pt>
    <dgm:pt modelId="{EC19EB43-44BD-4356-8CAF-04E78B65E301}" type="pres">
      <dgm:prSet presAssocID="{A566BB69-BB22-0941-B5D5-849C605071FA}" presName="ThreeNodes_2_text" presStyleLbl="node1" presStyleIdx="2" presStyleCnt="3">
        <dgm:presLayoutVars>
          <dgm:bulletEnabled val="1"/>
        </dgm:presLayoutVars>
      </dgm:prSet>
      <dgm:spPr/>
    </dgm:pt>
    <dgm:pt modelId="{FB1D83BD-7654-4541-BD1A-83ED97344E66}" type="pres">
      <dgm:prSet presAssocID="{A566BB69-BB22-0941-B5D5-849C605071FA}" presName="ThreeNodes_3_text" presStyleLbl="node1" presStyleIdx="2" presStyleCnt="3">
        <dgm:presLayoutVars>
          <dgm:bulletEnabled val="1"/>
        </dgm:presLayoutVars>
      </dgm:prSet>
      <dgm:spPr/>
    </dgm:pt>
  </dgm:ptLst>
  <dgm:cxnLst>
    <dgm:cxn modelId="{8CA21107-13D8-42A1-846A-74B194069E42}" srcId="{A566BB69-BB22-0941-B5D5-849C605071FA}" destId="{8C27E20E-462E-4061-B626-68623D011D3F}" srcOrd="0" destOrd="0" parTransId="{9A0CCE24-0613-48C1-B5E8-9A78747F2DBE}" sibTransId="{52821614-EB34-4FDB-B385-C015BC901081}"/>
    <dgm:cxn modelId="{6A48891F-D065-46CF-9DF1-02D4E4C275C2}" type="presOf" srcId="{842BFCBF-EC36-ED4D-B082-72C85E308FA8}" destId="{E7F47547-2309-40F9-9E75-9D0998B4191C}" srcOrd="0" destOrd="0" presId="urn:microsoft.com/office/officeart/2005/8/layout/vProcess5"/>
    <dgm:cxn modelId="{30626E29-9115-164C-86D0-99A5230F17BA}" type="presOf" srcId="{A566BB69-BB22-0941-B5D5-849C605071FA}" destId="{C483F34B-A058-6E47-8329-83FEDD00285E}" srcOrd="0" destOrd="0" presId="urn:microsoft.com/office/officeart/2005/8/layout/vProcess5"/>
    <dgm:cxn modelId="{1F3DEE4C-925F-4930-B27C-13CD58DE18ED}" type="presOf" srcId="{8C27E20E-462E-4061-B626-68623D011D3F}" destId="{CFA13D69-0143-40AB-B5C6-D117A7012274}" srcOrd="0" destOrd="0" presId="urn:microsoft.com/office/officeart/2005/8/layout/vProcess5"/>
    <dgm:cxn modelId="{36A2DF5A-55AA-423B-A66E-D91C1C0391A8}" type="presOf" srcId="{52821614-EB34-4FDB-B385-C015BC901081}" destId="{E383920D-986F-46B5-9CE7-F12DC758BA31}" srcOrd="0" destOrd="0" presId="urn:microsoft.com/office/officeart/2005/8/layout/vProcess5"/>
    <dgm:cxn modelId="{4A4EB884-0664-3749-A2C4-D934E45CD840}" srcId="{A566BB69-BB22-0941-B5D5-849C605071FA}" destId="{842BFCBF-EC36-ED4D-B082-72C85E308FA8}" srcOrd="2" destOrd="0" parTransId="{3B62FC7A-E5E1-7042-89C5-D756827D045E}" sibTransId="{D601F7B2-8369-5C4F-9929-BF23EEF6B2E1}"/>
    <dgm:cxn modelId="{AF83218F-CA32-4C6E-98EA-0A35FFF37C9D}" type="presOf" srcId="{A7237C53-CCE8-724D-B9F4-70069D0BA021}" destId="{EC19EB43-44BD-4356-8CAF-04E78B65E301}" srcOrd="1" destOrd="0" presId="urn:microsoft.com/office/officeart/2005/8/layout/vProcess5"/>
    <dgm:cxn modelId="{99AD7991-1CA2-459A-B5FC-6D704B9D45DE}" type="presOf" srcId="{A7237C53-CCE8-724D-B9F4-70069D0BA021}" destId="{41904B6A-ECC5-4D5E-B2B1-9C62568D7A5F}" srcOrd="0" destOrd="0" presId="urn:microsoft.com/office/officeart/2005/8/layout/vProcess5"/>
    <dgm:cxn modelId="{4E42799E-FE51-4AD1-A83A-41B77D6BB6A4}" type="presOf" srcId="{842BFCBF-EC36-ED4D-B082-72C85E308FA8}" destId="{FB1D83BD-7654-4541-BD1A-83ED97344E66}" srcOrd="1" destOrd="0" presId="urn:microsoft.com/office/officeart/2005/8/layout/vProcess5"/>
    <dgm:cxn modelId="{597065AF-4F76-EF45-A084-8551A8BD4A6A}" srcId="{A566BB69-BB22-0941-B5D5-849C605071FA}" destId="{A7237C53-CCE8-724D-B9F4-70069D0BA021}" srcOrd="1" destOrd="0" parTransId="{277ABB9F-AB9B-6749-B7E8-96B1D97D3CA4}" sibTransId="{D517E918-4D98-D94E-A22C-513BB5C26A4B}"/>
    <dgm:cxn modelId="{50FC5BC7-8BF0-4BE4-855B-1AB0FFF5796D}" type="presOf" srcId="{D517E918-4D98-D94E-A22C-513BB5C26A4B}" destId="{3CC30A4F-B480-4984-968D-267B1A19E301}" srcOrd="0" destOrd="0" presId="urn:microsoft.com/office/officeart/2005/8/layout/vProcess5"/>
    <dgm:cxn modelId="{653343F2-FC7B-4ECD-920A-DFF3C18CCD26}" type="presOf" srcId="{8C27E20E-462E-4061-B626-68623D011D3F}" destId="{AE125D83-38B8-41CB-83F7-472934BEF213}" srcOrd="1" destOrd="0" presId="urn:microsoft.com/office/officeart/2005/8/layout/vProcess5"/>
    <dgm:cxn modelId="{E7A044D0-20D0-D44D-B4C4-2F3B61EBE2AE}" type="presParOf" srcId="{C483F34B-A058-6E47-8329-83FEDD00285E}" destId="{488C4B7E-FB23-CD4D-BE54-64BCCDAA7A19}" srcOrd="0" destOrd="0" presId="urn:microsoft.com/office/officeart/2005/8/layout/vProcess5"/>
    <dgm:cxn modelId="{7D939701-9A29-4AD4-BCE9-A35B6110212E}" type="presParOf" srcId="{C483F34B-A058-6E47-8329-83FEDD00285E}" destId="{CFA13D69-0143-40AB-B5C6-D117A7012274}" srcOrd="1" destOrd="0" presId="urn:microsoft.com/office/officeart/2005/8/layout/vProcess5"/>
    <dgm:cxn modelId="{D9D71D8D-A58E-4D00-BCC7-75A4F1CE08D1}" type="presParOf" srcId="{C483F34B-A058-6E47-8329-83FEDD00285E}" destId="{41904B6A-ECC5-4D5E-B2B1-9C62568D7A5F}" srcOrd="2" destOrd="0" presId="urn:microsoft.com/office/officeart/2005/8/layout/vProcess5"/>
    <dgm:cxn modelId="{5686A383-50A7-42F7-B346-D80702E8B926}" type="presParOf" srcId="{C483F34B-A058-6E47-8329-83FEDD00285E}" destId="{E7F47547-2309-40F9-9E75-9D0998B4191C}" srcOrd="3" destOrd="0" presId="urn:microsoft.com/office/officeart/2005/8/layout/vProcess5"/>
    <dgm:cxn modelId="{7BCB21D7-8AEA-4C53-876F-BF05BBA4EE4C}" type="presParOf" srcId="{C483F34B-A058-6E47-8329-83FEDD00285E}" destId="{E383920D-986F-46B5-9CE7-F12DC758BA31}" srcOrd="4" destOrd="0" presId="urn:microsoft.com/office/officeart/2005/8/layout/vProcess5"/>
    <dgm:cxn modelId="{7DCCE819-48A4-49E0-A797-BD6754013900}" type="presParOf" srcId="{C483F34B-A058-6E47-8329-83FEDD00285E}" destId="{3CC30A4F-B480-4984-968D-267B1A19E301}" srcOrd="5" destOrd="0" presId="urn:microsoft.com/office/officeart/2005/8/layout/vProcess5"/>
    <dgm:cxn modelId="{BF0A57FA-C893-4235-86A6-690B0E5DCA96}" type="presParOf" srcId="{C483F34B-A058-6E47-8329-83FEDD00285E}" destId="{AE125D83-38B8-41CB-83F7-472934BEF213}" srcOrd="6" destOrd="0" presId="urn:microsoft.com/office/officeart/2005/8/layout/vProcess5"/>
    <dgm:cxn modelId="{71A1428B-F79E-47FE-BBD0-CAD87848CA9A}" type="presParOf" srcId="{C483F34B-A058-6E47-8329-83FEDD00285E}" destId="{EC19EB43-44BD-4356-8CAF-04E78B65E301}" srcOrd="7" destOrd="0" presId="urn:microsoft.com/office/officeart/2005/8/layout/vProcess5"/>
    <dgm:cxn modelId="{D76CAD12-8190-463A-89A4-5B29A2B3A660}" type="presParOf" srcId="{C483F34B-A058-6E47-8329-83FEDD00285E}" destId="{FB1D83BD-7654-4541-BD1A-83ED97344E66}"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3F38D6-43E6-4CDA-A8AB-B23ABFA942B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50739C-79DA-4E69-83BE-789D3D770167}">
      <dgm:prSet/>
      <dgm:spPr/>
      <dgm:t>
        <a:bodyPr/>
        <a:lstStyle/>
        <a:p>
          <a:pPr>
            <a:lnSpc>
              <a:spcPct val="100000"/>
            </a:lnSpc>
          </a:pPr>
          <a:r>
            <a:rPr lang="en-US" dirty="0"/>
            <a:t>Advertising campaigns</a:t>
          </a:r>
          <a:r>
            <a:rPr lang="en-US" dirty="0">
              <a:latin typeface="Calibri Light" panose="020F0302020204030204"/>
            </a:rPr>
            <a:t>: $5,000</a:t>
          </a:r>
          <a:endParaRPr lang="en-US" dirty="0"/>
        </a:p>
      </dgm:t>
    </dgm:pt>
    <dgm:pt modelId="{3D7F6B37-115F-4304-80AC-FDE2F8A22459}" type="parTrans" cxnId="{EA6FB5A2-022C-4A88-A916-06CBD7FD407C}">
      <dgm:prSet/>
      <dgm:spPr/>
      <dgm:t>
        <a:bodyPr/>
        <a:lstStyle/>
        <a:p>
          <a:endParaRPr lang="en-US"/>
        </a:p>
      </dgm:t>
    </dgm:pt>
    <dgm:pt modelId="{DEA19E66-0A59-416A-8A09-241380F6A7AE}" type="sibTrans" cxnId="{EA6FB5A2-022C-4A88-A916-06CBD7FD407C}">
      <dgm:prSet/>
      <dgm:spPr/>
      <dgm:t>
        <a:bodyPr/>
        <a:lstStyle/>
        <a:p>
          <a:pPr>
            <a:lnSpc>
              <a:spcPct val="100000"/>
            </a:lnSpc>
          </a:pPr>
          <a:endParaRPr lang="en-US"/>
        </a:p>
      </dgm:t>
    </dgm:pt>
    <dgm:pt modelId="{AFB6DAE7-9798-4F1D-90CE-622513006636}">
      <dgm:prSet/>
      <dgm:spPr/>
      <dgm:t>
        <a:bodyPr/>
        <a:lstStyle/>
        <a:p>
          <a:pPr>
            <a:lnSpc>
              <a:spcPct val="100000"/>
            </a:lnSpc>
          </a:pPr>
          <a:r>
            <a:rPr lang="en-US" dirty="0"/>
            <a:t>Local bands</a:t>
          </a:r>
          <a:r>
            <a:rPr lang="en-US" dirty="0">
              <a:latin typeface="Calibri Light" panose="020F0302020204030204"/>
            </a:rPr>
            <a:t>: $10,000</a:t>
          </a:r>
          <a:endParaRPr lang="en-US" dirty="0"/>
        </a:p>
      </dgm:t>
    </dgm:pt>
    <dgm:pt modelId="{762916D6-B596-4855-ACBA-AD59C44E4B7C}" type="parTrans" cxnId="{F6506DC1-84F3-46A0-A546-B7A6EB5A31A2}">
      <dgm:prSet/>
      <dgm:spPr/>
      <dgm:t>
        <a:bodyPr/>
        <a:lstStyle/>
        <a:p>
          <a:endParaRPr lang="en-US"/>
        </a:p>
      </dgm:t>
    </dgm:pt>
    <dgm:pt modelId="{7DF046B9-A5D2-4A3F-AB70-A4CEC64659B7}" type="sibTrans" cxnId="{F6506DC1-84F3-46A0-A546-B7A6EB5A31A2}">
      <dgm:prSet/>
      <dgm:spPr/>
      <dgm:t>
        <a:bodyPr/>
        <a:lstStyle/>
        <a:p>
          <a:pPr>
            <a:lnSpc>
              <a:spcPct val="100000"/>
            </a:lnSpc>
          </a:pPr>
          <a:endParaRPr lang="en-US"/>
        </a:p>
      </dgm:t>
    </dgm:pt>
    <dgm:pt modelId="{00CBE0BF-2766-4802-A745-131044E47A13}">
      <dgm:prSet/>
      <dgm:spPr/>
      <dgm:t>
        <a:bodyPr/>
        <a:lstStyle/>
        <a:p>
          <a:pPr>
            <a:lnSpc>
              <a:spcPct val="100000"/>
            </a:lnSpc>
          </a:pPr>
          <a:r>
            <a:rPr lang="en-US" b="1" dirty="0">
              <a:latin typeface="Calibri Light" panose="020F0302020204030204"/>
            </a:rPr>
            <a:t>Transportation</a:t>
          </a:r>
          <a:r>
            <a:rPr lang="en-US" dirty="0">
              <a:latin typeface="Calibri Light" panose="020F0302020204030204"/>
            </a:rPr>
            <a:t>- $500</a:t>
          </a:r>
          <a:r>
            <a:rPr lang="en-US" dirty="0"/>
            <a:t> per high school, </a:t>
          </a:r>
          <a:r>
            <a:rPr lang="en-US" dirty="0">
              <a:latin typeface="Calibri Light" panose="020F0302020204030204"/>
            </a:rPr>
            <a:t>$5,000</a:t>
          </a:r>
          <a:endParaRPr lang="en-US" dirty="0"/>
        </a:p>
      </dgm:t>
    </dgm:pt>
    <dgm:pt modelId="{8941D1C9-D2D9-4BFD-A026-65615CF054F7}" type="parTrans" cxnId="{CF2DD089-D681-4073-A3E6-51A1B8A3985E}">
      <dgm:prSet/>
      <dgm:spPr/>
      <dgm:t>
        <a:bodyPr/>
        <a:lstStyle/>
        <a:p>
          <a:endParaRPr lang="en-US"/>
        </a:p>
      </dgm:t>
    </dgm:pt>
    <dgm:pt modelId="{1A3BF36B-6582-49DC-9E8B-B17EF98AB7F8}" type="sibTrans" cxnId="{CF2DD089-D681-4073-A3E6-51A1B8A3985E}">
      <dgm:prSet/>
      <dgm:spPr/>
      <dgm:t>
        <a:bodyPr/>
        <a:lstStyle/>
        <a:p>
          <a:pPr>
            <a:lnSpc>
              <a:spcPct val="100000"/>
            </a:lnSpc>
          </a:pPr>
          <a:endParaRPr lang="en-US"/>
        </a:p>
      </dgm:t>
    </dgm:pt>
    <dgm:pt modelId="{50A79518-7287-4A80-B31F-5542631299CA}">
      <dgm:prSet phldr="0"/>
      <dgm:spPr/>
      <dgm:t>
        <a:bodyPr/>
        <a:lstStyle/>
        <a:p>
          <a:pPr>
            <a:lnSpc>
              <a:spcPct val="100000"/>
            </a:lnSpc>
          </a:pPr>
          <a:r>
            <a:rPr lang="en-US" b="1" dirty="0">
              <a:latin typeface="Calibri Light" panose="020F0302020204030204"/>
            </a:rPr>
            <a:t>Autograph sessions and meet and greets</a:t>
          </a:r>
          <a:r>
            <a:rPr lang="en-US" dirty="0">
              <a:latin typeface="Calibri Light" panose="020F0302020204030204"/>
            </a:rPr>
            <a:t>: $5,000</a:t>
          </a:r>
        </a:p>
      </dgm:t>
    </dgm:pt>
    <dgm:pt modelId="{2560C0B2-1DF6-4ADF-9CD3-83B542087B80}" type="parTrans" cxnId="{0E2E37B0-63E1-4D45-911F-6D64CC0AE038}">
      <dgm:prSet/>
      <dgm:spPr/>
      <dgm:t>
        <a:bodyPr/>
        <a:lstStyle/>
        <a:p>
          <a:endParaRPr lang="en-US"/>
        </a:p>
      </dgm:t>
    </dgm:pt>
    <dgm:pt modelId="{523EA706-5239-4F08-B18D-1863D6A2FFA8}" type="sibTrans" cxnId="{0E2E37B0-63E1-4D45-911F-6D64CC0AE038}">
      <dgm:prSet/>
      <dgm:spPr/>
      <dgm:t>
        <a:bodyPr/>
        <a:lstStyle/>
        <a:p>
          <a:pPr>
            <a:lnSpc>
              <a:spcPct val="100000"/>
            </a:lnSpc>
          </a:pPr>
          <a:endParaRPr lang="en-US"/>
        </a:p>
      </dgm:t>
    </dgm:pt>
    <dgm:pt modelId="{523AA622-E7AC-440C-9317-E6414C5C8296}">
      <dgm:prSet phldr="0"/>
      <dgm:spPr/>
      <dgm:t>
        <a:bodyPr/>
        <a:lstStyle/>
        <a:p>
          <a:pPr rtl="0">
            <a:lnSpc>
              <a:spcPct val="100000"/>
            </a:lnSpc>
          </a:pPr>
          <a:r>
            <a:rPr lang="en-US" b="1" dirty="0">
              <a:latin typeface="Calibri Light" panose="020F0302020204030204"/>
            </a:rPr>
            <a:t>Prior-day budgeting:</a:t>
          </a:r>
          <a:r>
            <a:rPr lang="en-US" dirty="0">
              <a:latin typeface="Calibri Light" panose="020F0302020204030204"/>
            </a:rPr>
            <a:t> $5,000</a:t>
          </a:r>
        </a:p>
      </dgm:t>
    </dgm:pt>
    <dgm:pt modelId="{FE211194-95B4-4872-AB8B-0B4C4C275CE9}" type="parTrans" cxnId="{CB36763C-AE82-416E-8F8C-4189AEEEEC62}">
      <dgm:prSet/>
      <dgm:spPr/>
      <dgm:t>
        <a:bodyPr/>
        <a:lstStyle/>
        <a:p>
          <a:endParaRPr lang="en-US"/>
        </a:p>
      </dgm:t>
    </dgm:pt>
    <dgm:pt modelId="{8A6321A7-541B-4CBD-AC4E-3D3E56AF59FA}" type="sibTrans" cxnId="{CB36763C-AE82-416E-8F8C-4189AEEEEC62}">
      <dgm:prSet/>
      <dgm:spPr/>
      <dgm:t>
        <a:bodyPr/>
        <a:lstStyle/>
        <a:p>
          <a:endParaRPr lang="en-US"/>
        </a:p>
      </dgm:t>
    </dgm:pt>
    <dgm:pt modelId="{83ED36D2-1E33-4948-81D8-D4C3F67C7B7A}" type="pres">
      <dgm:prSet presAssocID="{903F38D6-43E6-4CDA-A8AB-B23ABFA942BA}" presName="root" presStyleCnt="0">
        <dgm:presLayoutVars>
          <dgm:dir/>
          <dgm:resizeHandles val="exact"/>
        </dgm:presLayoutVars>
      </dgm:prSet>
      <dgm:spPr/>
    </dgm:pt>
    <dgm:pt modelId="{5BCAF098-1C8C-4E97-B857-9109AE786CA9}" type="pres">
      <dgm:prSet presAssocID="{903F38D6-43E6-4CDA-A8AB-B23ABFA942BA}" presName="container" presStyleCnt="0">
        <dgm:presLayoutVars>
          <dgm:dir/>
          <dgm:resizeHandles val="exact"/>
        </dgm:presLayoutVars>
      </dgm:prSet>
      <dgm:spPr/>
    </dgm:pt>
    <dgm:pt modelId="{FDF97F83-52B2-44A2-8014-FE6CE7DD905B}" type="pres">
      <dgm:prSet presAssocID="{6550739C-79DA-4E69-83BE-789D3D770167}" presName="compNode" presStyleCnt="0"/>
      <dgm:spPr/>
    </dgm:pt>
    <dgm:pt modelId="{1A0E18EA-7019-4835-A237-3165CA85A1E4}" type="pres">
      <dgm:prSet presAssocID="{6550739C-79DA-4E69-83BE-789D3D770167}" presName="iconBgRect" presStyleLbl="bgShp" presStyleIdx="0" presStyleCnt="5"/>
      <dgm:spPr/>
    </dgm:pt>
    <dgm:pt modelId="{846486D3-6C83-43EC-9EC5-2F2EA718B9F7}" type="pres">
      <dgm:prSet presAssocID="{6550739C-79DA-4E69-83BE-789D3D77016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gaphone"/>
        </a:ext>
      </dgm:extLst>
    </dgm:pt>
    <dgm:pt modelId="{C93D9855-E5E1-48A5-8716-0EFCF70CC4B6}" type="pres">
      <dgm:prSet presAssocID="{6550739C-79DA-4E69-83BE-789D3D770167}" presName="spaceRect" presStyleCnt="0"/>
      <dgm:spPr/>
    </dgm:pt>
    <dgm:pt modelId="{0CC789BD-A729-4302-9BAA-11C82BE41D04}" type="pres">
      <dgm:prSet presAssocID="{6550739C-79DA-4E69-83BE-789D3D770167}" presName="textRect" presStyleLbl="revTx" presStyleIdx="0" presStyleCnt="5">
        <dgm:presLayoutVars>
          <dgm:chMax val="1"/>
          <dgm:chPref val="1"/>
        </dgm:presLayoutVars>
      </dgm:prSet>
      <dgm:spPr/>
    </dgm:pt>
    <dgm:pt modelId="{A40495D4-8B1E-4B04-8D5E-F83283F24F82}" type="pres">
      <dgm:prSet presAssocID="{DEA19E66-0A59-416A-8A09-241380F6A7AE}" presName="sibTrans" presStyleLbl="sibTrans2D1" presStyleIdx="0" presStyleCnt="0"/>
      <dgm:spPr/>
    </dgm:pt>
    <dgm:pt modelId="{BEB47D46-397B-442D-8E48-8F35627C34BB}" type="pres">
      <dgm:prSet presAssocID="{AFB6DAE7-9798-4F1D-90CE-622513006636}" presName="compNode" presStyleCnt="0"/>
      <dgm:spPr/>
    </dgm:pt>
    <dgm:pt modelId="{657D010A-D40D-4867-A39D-C92A0917A97C}" type="pres">
      <dgm:prSet presAssocID="{AFB6DAE7-9798-4F1D-90CE-622513006636}" presName="iconBgRect" presStyleLbl="bgShp" presStyleIdx="1" presStyleCnt="5"/>
      <dgm:spPr/>
    </dgm:pt>
    <dgm:pt modelId="{AB8C94CE-ADDC-411B-8ECD-776BC5E224F5}" type="pres">
      <dgm:prSet presAssocID="{AFB6DAE7-9798-4F1D-90CE-62251300663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5AAF831E-3415-4CAC-B8B0-83A92FD1F410}" type="pres">
      <dgm:prSet presAssocID="{AFB6DAE7-9798-4F1D-90CE-622513006636}" presName="spaceRect" presStyleCnt="0"/>
      <dgm:spPr/>
    </dgm:pt>
    <dgm:pt modelId="{E72ECF4D-5014-4627-B703-AB6F2AC22D0C}" type="pres">
      <dgm:prSet presAssocID="{AFB6DAE7-9798-4F1D-90CE-622513006636}" presName="textRect" presStyleLbl="revTx" presStyleIdx="1" presStyleCnt="5">
        <dgm:presLayoutVars>
          <dgm:chMax val="1"/>
          <dgm:chPref val="1"/>
        </dgm:presLayoutVars>
      </dgm:prSet>
      <dgm:spPr/>
    </dgm:pt>
    <dgm:pt modelId="{99DDF028-1FE7-4709-973B-698414F9CDC8}" type="pres">
      <dgm:prSet presAssocID="{7DF046B9-A5D2-4A3F-AB70-A4CEC64659B7}" presName="sibTrans" presStyleLbl="sibTrans2D1" presStyleIdx="0" presStyleCnt="0"/>
      <dgm:spPr/>
    </dgm:pt>
    <dgm:pt modelId="{94067627-CE05-4027-B74F-E68BD3AC7404}" type="pres">
      <dgm:prSet presAssocID="{00CBE0BF-2766-4802-A745-131044E47A13}" presName="compNode" presStyleCnt="0"/>
      <dgm:spPr/>
    </dgm:pt>
    <dgm:pt modelId="{DFBE2210-A84C-4E3A-B4C2-1DFEE593B444}" type="pres">
      <dgm:prSet presAssocID="{00CBE0BF-2766-4802-A745-131044E47A13}" presName="iconBgRect" presStyleLbl="bgShp" presStyleIdx="2" presStyleCnt="5"/>
      <dgm:spPr/>
    </dgm:pt>
    <dgm:pt modelId="{8805C270-AF67-42B0-89FC-8C9C2ACA1847}" type="pres">
      <dgm:prSet presAssocID="{00CBE0BF-2766-4802-A745-131044E47A1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hoolhouse"/>
        </a:ext>
      </dgm:extLst>
    </dgm:pt>
    <dgm:pt modelId="{F3065537-EAD3-42CC-8C1A-54BDA26F3DF8}" type="pres">
      <dgm:prSet presAssocID="{00CBE0BF-2766-4802-A745-131044E47A13}" presName="spaceRect" presStyleCnt="0"/>
      <dgm:spPr/>
    </dgm:pt>
    <dgm:pt modelId="{1167027D-F8D4-43B6-B46D-CD9D4A1DB45A}" type="pres">
      <dgm:prSet presAssocID="{00CBE0BF-2766-4802-A745-131044E47A13}" presName="textRect" presStyleLbl="revTx" presStyleIdx="2" presStyleCnt="5">
        <dgm:presLayoutVars>
          <dgm:chMax val="1"/>
          <dgm:chPref val="1"/>
        </dgm:presLayoutVars>
      </dgm:prSet>
      <dgm:spPr/>
    </dgm:pt>
    <dgm:pt modelId="{E08837B7-C9AE-41C7-9EAC-FE909558A1A7}" type="pres">
      <dgm:prSet presAssocID="{1A3BF36B-6582-49DC-9E8B-B17EF98AB7F8}" presName="sibTrans" presStyleLbl="sibTrans2D1" presStyleIdx="0" presStyleCnt="0"/>
      <dgm:spPr/>
    </dgm:pt>
    <dgm:pt modelId="{22CB6428-6E94-4A57-9DE6-9177A03BF0A4}" type="pres">
      <dgm:prSet presAssocID="{50A79518-7287-4A80-B31F-5542631299CA}" presName="compNode" presStyleCnt="0"/>
      <dgm:spPr/>
    </dgm:pt>
    <dgm:pt modelId="{09B04AF2-69F4-4413-97BC-B79E48F2B4C3}" type="pres">
      <dgm:prSet presAssocID="{50A79518-7287-4A80-B31F-5542631299CA}" presName="iconBgRect" presStyleLbl="bgShp" presStyleIdx="3" presStyleCnt="5"/>
      <dgm:spPr/>
    </dgm:pt>
    <dgm:pt modelId="{6400B4EE-63FA-4D72-B981-F1F95BBA2AE3}" type="pres">
      <dgm:prSet presAssocID="{50A79518-7287-4A80-B31F-5542631299C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EB0D6A27-F4DE-4080-88C6-0727BBD2DB31}" type="pres">
      <dgm:prSet presAssocID="{50A79518-7287-4A80-B31F-5542631299CA}" presName="spaceRect" presStyleCnt="0"/>
      <dgm:spPr/>
    </dgm:pt>
    <dgm:pt modelId="{5092AB17-1741-484C-84AA-149E6EF6E0DA}" type="pres">
      <dgm:prSet presAssocID="{50A79518-7287-4A80-B31F-5542631299CA}" presName="textRect" presStyleLbl="revTx" presStyleIdx="3" presStyleCnt="5">
        <dgm:presLayoutVars>
          <dgm:chMax val="1"/>
          <dgm:chPref val="1"/>
        </dgm:presLayoutVars>
      </dgm:prSet>
      <dgm:spPr/>
    </dgm:pt>
    <dgm:pt modelId="{55BCAF2F-93C6-4A8D-8DB2-8BAB906D0792}" type="pres">
      <dgm:prSet presAssocID="{523EA706-5239-4F08-B18D-1863D6A2FFA8}" presName="sibTrans" presStyleLbl="sibTrans2D1" presStyleIdx="0" presStyleCnt="0"/>
      <dgm:spPr/>
    </dgm:pt>
    <dgm:pt modelId="{CAFB7D55-8966-4A0E-802E-15FA33775CA1}" type="pres">
      <dgm:prSet presAssocID="{523AA622-E7AC-440C-9317-E6414C5C8296}" presName="compNode" presStyleCnt="0"/>
      <dgm:spPr/>
    </dgm:pt>
    <dgm:pt modelId="{C8FF03B9-ED82-4EFC-8EDA-4444ECC57853}" type="pres">
      <dgm:prSet presAssocID="{523AA622-E7AC-440C-9317-E6414C5C8296}" presName="iconBgRect" presStyleLbl="bgShp" presStyleIdx="4" presStyleCnt="5"/>
      <dgm:spPr/>
    </dgm:pt>
    <dgm:pt modelId="{3475B46E-CF8F-42FB-96DF-6CFDFA2A0C83}" type="pres">
      <dgm:prSet presAssocID="{523AA622-E7AC-440C-9317-E6414C5C829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ins"/>
        </a:ext>
      </dgm:extLst>
    </dgm:pt>
    <dgm:pt modelId="{0B031ACE-EBCC-4E7A-8DD3-9325D4AEDE2B}" type="pres">
      <dgm:prSet presAssocID="{523AA622-E7AC-440C-9317-E6414C5C8296}" presName="spaceRect" presStyleCnt="0"/>
      <dgm:spPr/>
    </dgm:pt>
    <dgm:pt modelId="{CA12913B-ACEF-427B-BD1B-763BB1574B76}" type="pres">
      <dgm:prSet presAssocID="{523AA622-E7AC-440C-9317-E6414C5C8296}" presName="textRect" presStyleLbl="revTx" presStyleIdx="4" presStyleCnt="5">
        <dgm:presLayoutVars>
          <dgm:chMax val="1"/>
          <dgm:chPref val="1"/>
        </dgm:presLayoutVars>
      </dgm:prSet>
      <dgm:spPr/>
    </dgm:pt>
  </dgm:ptLst>
  <dgm:cxnLst>
    <dgm:cxn modelId="{F0641509-EA86-466E-9E92-50C942952CB8}" type="presOf" srcId="{DEA19E66-0A59-416A-8A09-241380F6A7AE}" destId="{A40495D4-8B1E-4B04-8D5E-F83283F24F82}" srcOrd="0" destOrd="0" presId="urn:microsoft.com/office/officeart/2018/2/layout/IconCircleList"/>
    <dgm:cxn modelId="{D4CE6816-66F2-46C9-8B9B-A7FF7897EE52}" type="presOf" srcId="{6550739C-79DA-4E69-83BE-789D3D770167}" destId="{0CC789BD-A729-4302-9BAA-11C82BE41D04}" srcOrd="0" destOrd="0" presId="urn:microsoft.com/office/officeart/2018/2/layout/IconCircleList"/>
    <dgm:cxn modelId="{A4431419-8244-4B8A-92EA-0D8F2A05880C}" type="presOf" srcId="{50A79518-7287-4A80-B31F-5542631299CA}" destId="{5092AB17-1741-484C-84AA-149E6EF6E0DA}" srcOrd="0" destOrd="0" presId="urn:microsoft.com/office/officeart/2018/2/layout/IconCircleList"/>
    <dgm:cxn modelId="{5DB6E02E-CA71-41BD-9B61-BEF206843F89}" type="presOf" srcId="{7DF046B9-A5D2-4A3F-AB70-A4CEC64659B7}" destId="{99DDF028-1FE7-4709-973B-698414F9CDC8}" srcOrd="0" destOrd="0" presId="urn:microsoft.com/office/officeart/2018/2/layout/IconCircleList"/>
    <dgm:cxn modelId="{3F110C37-EDAE-46DF-B95C-4264C6A5526C}" type="presOf" srcId="{1A3BF36B-6582-49DC-9E8B-B17EF98AB7F8}" destId="{E08837B7-C9AE-41C7-9EAC-FE909558A1A7}" srcOrd="0" destOrd="0" presId="urn:microsoft.com/office/officeart/2018/2/layout/IconCircleList"/>
    <dgm:cxn modelId="{CB36763C-AE82-416E-8F8C-4189AEEEEC62}" srcId="{903F38D6-43E6-4CDA-A8AB-B23ABFA942BA}" destId="{523AA622-E7AC-440C-9317-E6414C5C8296}" srcOrd="4" destOrd="0" parTransId="{FE211194-95B4-4872-AB8B-0B4C4C275CE9}" sibTransId="{8A6321A7-541B-4CBD-AC4E-3D3E56AF59FA}"/>
    <dgm:cxn modelId="{16F36448-1ECA-480C-B862-A7A40E7A88C2}" type="presOf" srcId="{AFB6DAE7-9798-4F1D-90CE-622513006636}" destId="{E72ECF4D-5014-4627-B703-AB6F2AC22D0C}" srcOrd="0" destOrd="0" presId="urn:microsoft.com/office/officeart/2018/2/layout/IconCircleList"/>
    <dgm:cxn modelId="{C87D294D-9C4F-461D-8809-5D2D12F22C75}" type="presOf" srcId="{903F38D6-43E6-4CDA-A8AB-B23ABFA942BA}" destId="{83ED36D2-1E33-4948-81D8-D4C3F67C7B7A}" srcOrd="0" destOrd="0" presId="urn:microsoft.com/office/officeart/2018/2/layout/IconCircleList"/>
    <dgm:cxn modelId="{87D2B771-D96D-4E44-8267-D90A408A18DA}" type="presOf" srcId="{523EA706-5239-4F08-B18D-1863D6A2FFA8}" destId="{55BCAF2F-93C6-4A8D-8DB2-8BAB906D0792}" srcOrd="0" destOrd="0" presId="urn:microsoft.com/office/officeart/2018/2/layout/IconCircleList"/>
    <dgm:cxn modelId="{07435577-ABCC-46D1-81AA-7F2301FDB6AC}" type="presOf" srcId="{00CBE0BF-2766-4802-A745-131044E47A13}" destId="{1167027D-F8D4-43B6-B46D-CD9D4A1DB45A}" srcOrd="0" destOrd="0" presId="urn:microsoft.com/office/officeart/2018/2/layout/IconCircleList"/>
    <dgm:cxn modelId="{CF2DD089-D681-4073-A3E6-51A1B8A3985E}" srcId="{903F38D6-43E6-4CDA-A8AB-B23ABFA942BA}" destId="{00CBE0BF-2766-4802-A745-131044E47A13}" srcOrd="2" destOrd="0" parTransId="{8941D1C9-D2D9-4BFD-A026-65615CF054F7}" sibTransId="{1A3BF36B-6582-49DC-9E8B-B17EF98AB7F8}"/>
    <dgm:cxn modelId="{EA6FB5A2-022C-4A88-A916-06CBD7FD407C}" srcId="{903F38D6-43E6-4CDA-A8AB-B23ABFA942BA}" destId="{6550739C-79DA-4E69-83BE-789D3D770167}" srcOrd="0" destOrd="0" parTransId="{3D7F6B37-115F-4304-80AC-FDE2F8A22459}" sibTransId="{DEA19E66-0A59-416A-8A09-241380F6A7AE}"/>
    <dgm:cxn modelId="{0E2E37B0-63E1-4D45-911F-6D64CC0AE038}" srcId="{903F38D6-43E6-4CDA-A8AB-B23ABFA942BA}" destId="{50A79518-7287-4A80-B31F-5542631299CA}" srcOrd="3" destOrd="0" parTransId="{2560C0B2-1DF6-4ADF-9CD3-83B542087B80}" sibTransId="{523EA706-5239-4F08-B18D-1863D6A2FFA8}"/>
    <dgm:cxn modelId="{70F235B8-0F05-44A3-A360-3025F71424F9}" type="presOf" srcId="{523AA622-E7AC-440C-9317-E6414C5C8296}" destId="{CA12913B-ACEF-427B-BD1B-763BB1574B76}" srcOrd="0" destOrd="0" presId="urn:microsoft.com/office/officeart/2018/2/layout/IconCircleList"/>
    <dgm:cxn modelId="{F6506DC1-84F3-46A0-A546-B7A6EB5A31A2}" srcId="{903F38D6-43E6-4CDA-A8AB-B23ABFA942BA}" destId="{AFB6DAE7-9798-4F1D-90CE-622513006636}" srcOrd="1" destOrd="0" parTransId="{762916D6-B596-4855-ACBA-AD59C44E4B7C}" sibTransId="{7DF046B9-A5D2-4A3F-AB70-A4CEC64659B7}"/>
    <dgm:cxn modelId="{BEA06D71-EDAA-41FA-A05B-0C94ECE3B3EF}" type="presParOf" srcId="{83ED36D2-1E33-4948-81D8-D4C3F67C7B7A}" destId="{5BCAF098-1C8C-4E97-B857-9109AE786CA9}" srcOrd="0" destOrd="0" presId="urn:microsoft.com/office/officeart/2018/2/layout/IconCircleList"/>
    <dgm:cxn modelId="{446BC739-3F3E-484E-9586-9F188C72E590}" type="presParOf" srcId="{5BCAF098-1C8C-4E97-B857-9109AE786CA9}" destId="{FDF97F83-52B2-44A2-8014-FE6CE7DD905B}" srcOrd="0" destOrd="0" presId="urn:microsoft.com/office/officeart/2018/2/layout/IconCircleList"/>
    <dgm:cxn modelId="{F8AD64A3-A3D9-40D2-A4F0-12A9F43D7224}" type="presParOf" srcId="{FDF97F83-52B2-44A2-8014-FE6CE7DD905B}" destId="{1A0E18EA-7019-4835-A237-3165CA85A1E4}" srcOrd="0" destOrd="0" presId="urn:microsoft.com/office/officeart/2018/2/layout/IconCircleList"/>
    <dgm:cxn modelId="{3462C4F0-E473-4BFA-9CAD-5B82212F57B0}" type="presParOf" srcId="{FDF97F83-52B2-44A2-8014-FE6CE7DD905B}" destId="{846486D3-6C83-43EC-9EC5-2F2EA718B9F7}" srcOrd="1" destOrd="0" presId="urn:microsoft.com/office/officeart/2018/2/layout/IconCircleList"/>
    <dgm:cxn modelId="{013B44AD-1422-40C1-83A8-185237859EC5}" type="presParOf" srcId="{FDF97F83-52B2-44A2-8014-FE6CE7DD905B}" destId="{C93D9855-E5E1-48A5-8716-0EFCF70CC4B6}" srcOrd="2" destOrd="0" presId="urn:microsoft.com/office/officeart/2018/2/layout/IconCircleList"/>
    <dgm:cxn modelId="{1F9A6081-12B0-4255-B0A0-AE8812754E37}" type="presParOf" srcId="{FDF97F83-52B2-44A2-8014-FE6CE7DD905B}" destId="{0CC789BD-A729-4302-9BAA-11C82BE41D04}" srcOrd="3" destOrd="0" presId="urn:microsoft.com/office/officeart/2018/2/layout/IconCircleList"/>
    <dgm:cxn modelId="{1F4FA401-8066-4062-A9E0-2E8FC0346FD9}" type="presParOf" srcId="{5BCAF098-1C8C-4E97-B857-9109AE786CA9}" destId="{A40495D4-8B1E-4B04-8D5E-F83283F24F82}" srcOrd="1" destOrd="0" presId="urn:microsoft.com/office/officeart/2018/2/layout/IconCircleList"/>
    <dgm:cxn modelId="{5A5B33A7-9CF2-4F76-BEEA-0C36A3FAB81E}" type="presParOf" srcId="{5BCAF098-1C8C-4E97-B857-9109AE786CA9}" destId="{BEB47D46-397B-442D-8E48-8F35627C34BB}" srcOrd="2" destOrd="0" presId="urn:microsoft.com/office/officeart/2018/2/layout/IconCircleList"/>
    <dgm:cxn modelId="{17F13E8B-BDF3-4B8E-87A6-F0B6C646F707}" type="presParOf" srcId="{BEB47D46-397B-442D-8E48-8F35627C34BB}" destId="{657D010A-D40D-4867-A39D-C92A0917A97C}" srcOrd="0" destOrd="0" presId="urn:microsoft.com/office/officeart/2018/2/layout/IconCircleList"/>
    <dgm:cxn modelId="{FA41DC56-45BC-488D-B3B7-E69A100B5C08}" type="presParOf" srcId="{BEB47D46-397B-442D-8E48-8F35627C34BB}" destId="{AB8C94CE-ADDC-411B-8ECD-776BC5E224F5}" srcOrd="1" destOrd="0" presId="urn:microsoft.com/office/officeart/2018/2/layout/IconCircleList"/>
    <dgm:cxn modelId="{C6DDC042-5ECD-4A86-A8BA-DF61A26B5D19}" type="presParOf" srcId="{BEB47D46-397B-442D-8E48-8F35627C34BB}" destId="{5AAF831E-3415-4CAC-B8B0-83A92FD1F410}" srcOrd="2" destOrd="0" presId="urn:microsoft.com/office/officeart/2018/2/layout/IconCircleList"/>
    <dgm:cxn modelId="{832375E0-DADA-4C10-82EA-7D80DB18327C}" type="presParOf" srcId="{BEB47D46-397B-442D-8E48-8F35627C34BB}" destId="{E72ECF4D-5014-4627-B703-AB6F2AC22D0C}" srcOrd="3" destOrd="0" presId="urn:microsoft.com/office/officeart/2018/2/layout/IconCircleList"/>
    <dgm:cxn modelId="{82B87B83-8E39-4AA8-B10D-E7FBE4BE3C11}" type="presParOf" srcId="{5BCAF098-1C8C-4E97-B857-9109AE786CA9}" destId="{99DDF028-1FE7-4709-973B-698414F9CDC8}" srcOrd="3" destOrd="0" presId="urn:microsoft.com/office/officeart/2018/2/layout/IconCircleList"/>
    <dgm:cxn modelId="{7563DFAB-C067-442A-ABF1-62B72191521F}" type="presParOf" srcId="{5BCAF098-1C8C-4E97-B857-9109AE786CA9}" destId="{94067627-CE05-4027-B74F-E68BD3AC7404}" srcOrd="4" destOrd="0" presId="urn:microsoft.com/office/officeart/2018/2/layout/IconCircleList"/>
    <dgm:cxn modelId="{FEF761F7-94F0-4F9A-8109-F25EEDF68E39}" type="presParOf" srcId="{94067627-CE05-4027-B74F-E68BD3AC7404}" destId="{DFBE2210-A84C-4E3A-B4C2-1DFEE593B444}" srcOrd="0" destOrd="0" presId="urn:microsoft.com/office/officeart/2018/2/layout/IconCircleList"/>
    <dgm:cxn modelId="{BEAD18B7-9491-4D4F-B5EB-D851B3D3EDA5}" type="presParOf" srcId="{94067627-CE05-4027-B74F-E68BD3AC7404}" destId="{8805C270-AF67-42B0-89FC-8C9C2ACA1847}" srcOrd="1" destOrd="0" presId="urn:microsoft.com/office/officeart/2018/2/layout/IconCircleList"/>
    <dgm:cxn modelId="{A938BE3B-761B-4C29-85DA-4B37990A2AED}" type="presParOf" srcId="{94067627-CE05-4027-B74F-E68BD3AC7404}" destId="{F3065537-EAD3-42CC-8C1A-54BDA26F3DF8}" srcOrd="2" destOrd="0" presId="urn:microsoft.com/office/officeart/2018/2/layout/IconCircleList"/>
    <dgm:cxn modelId="{17281243-C1DB-4569-9DC3-B808B3247E3E}" type="presParOf" srcId="{94067627-CE05-4027-B74F-E68BD3AC7404}" destId="{1167027D-F8D4-43B6-B46D-CD9D4A1DB45A}" srcOrd="3" destOrd="0" presId="urn:microsoft.com/office/officeart/2018/2/layout/IconCircleList"/>
    <dgm:cxn modelId="{2B1019A3-45B6-4998-8A96-607BC0709B61}" type="presParOf" srcId="{5BCAF098-1C8C-4E97-B857-9109AE786CA9}" destId="{E08837B7-C9AE-41C7-9EAC-FE909558A1A7}" srcOrd="5" destOrd="0" presId="urn:microsoft.com/office/officeart/2018/2/layout/IconCircleList"/>
    <dgm:cxn modelId="{D8402FFC-AF1D-4E69-9207-F9945A4D713D}" type="presParOf" srcId="{5BCAF098-1C8C-4E97-B857-9109AE786CA9}" destId="{22CB6428-6E94-4A57-9DE6-9177A03BF0A4}" srcOrd="6" destOrd="0" presId="urn:microsoft.com/office/officeart/2018/2/layout/IconCircleList"/>
    <dgm:cxn modelId="{42AC06CC-EC72-4772-A67F-87CD5A2A0C7C}" type="presParOf" srcId="{22CB6428-6E94-4A57-9DE6-9177A03BF0A4}" destId="{09B04AF2-69F4-4413-97BC-B79E48F2B4C3}" srcOrd="0" destOrd="0" presId="urn:microsoft.com/office/officeart/2018/2/layout/IconCircleList"/>
    <dgm:cxn modelId="{BC9A9BF0-34E8-4F5B-8AAE-A7830C7CA214}" type="presParOf" srcId="{22CB6428-6E94-4A57-9DE6-9177A03BF0A4}" destId="{6400B4EE-63FA-4D72-B981-F1F95BBA2AE3}" srcOrd="1" destOrd="0" presId="urn:microsoft.com/office/officeart/2018/2/layout/IconCircleList"/>
    <dgm:cxn modelId="{42CB952E-8549-4526-B0E9-FA24B6D431FF}" type="presParOf" srcId="{22CB6428-6E94-4A57-9DE6-9177A03BF0A4}" destId="{EB0D6A27-F4DE-4080-88C6-0727BBD2DB31}" srcOrd="2" destOrd="0" presId="urn:microsoft.com/office/officeart/2018/2/layout/IconCircleList"/>
    <dgm:cxn modelId="{71719A80-B43B-48D8-843D-0631F9F7C106}" type="presParOf" srcId="{22CB6428-6E94-4A57-9DE6-9177A03BF0A4}" destId="{5092AB17-1741-484C-84AA-149E6EF6E0DA}" srcOrd="3" destOrd="0" presId="urn:microsoft.com/office/officeart/2018/2/layout/IconCircleList"/>
    <dgm:cxn modelId="{07EA6058-A691-4225-9C44-DFD46D774EC9}" type="presParOf" srcId="{5BCAF098-1C8C-4E97-B857-9109AE786CA9}" destId="{55BCAF2F-93C6-4A8D-8DB2-8BAB906D0792}" srcOrd="7" destOrd="0" presId="urn:microsoft.com/office/officeart/2018/2/layout/IconCircleList"/>
    <dgm:cxn modelId="{02E8939E-37DA-4ED1-9F92-128EC51069E1}" type="presParOf" srcId="{5BCAF098-1C8C-4E97-B857-9109AE786CA9}" destId="{CAFB7D55-8966-4A0E-802E-15FA33775CA1}" srcOrd="8" destOrd="0" presId="urn:microsoft.com/office/officeart/2018/2/layout/IconCircleList"/>
    <dgm:cxn modelId="{0966952A-CB3D-4D80-8298-5A9A9E56C790}" type="presParOf" srcId="{CAFB7D55-8966-4A0E-802E-15FA33775CA1}" destId="{C8FF03B9-ED82-4EFC-8EDA-4444ECC57853}" srcOrd="0" destOrd="0" presId="urn:microsoft.com/office/officeart/2018/2/layout/IconCircleList"/>
    <dgm:cxn modelId="{0F8B0D6B-7ABC-4BBB-B952-B480AD958430}" type="presParOf" srcId="{CAFB7D55-8966-4A0E-802E-15FA33775CA1}" destId="{3475B46E-CF8F-42FB-96DF-6CFDFA2A0C83}" srcOrd="1" destOrd="0" presId="urn:microsoft.com/office/officeart/2018/2/layout/IconCircleList"/>
    <dgm:cxn modelId="{07548B8B-9DEC-451E-A4B9-65D603CF9474}" type="presParOf" srcId="{CAFB7D55-8966-4A0E-802E-15FA33775CA1}" destId="{0B031ACE-EBCC-4E7A-8DD3-9325D4AEDE2B}" srcOrd="2" destOrd="0" presId="urn:microsoft.com/office/officeart/2018/2/layout/IconCircleList"/>
    <dgm:cxn modelId="{E7CE879A-0BBF-4E68-AAAA-EA02E8513E6B}" type="presParOf" srcId="{CAFB7D55-8966-4A0E-802E-15FA33775CA1}" destId="{CA12913B-ACEF-427B-BD1B-763BB1574B7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13D69-0143-40AB-B5C6-D117A7012274}">
      <dsp:nvSpPr>
        <dsp:cNvPr id="0" name=""/>
        <dsp:cNvSpPr/>
      </dsp:nvSpPr>
      <dsp:spPr>
        <a:xfrm>
          <a:off x="0" y="0"/>
          <a:ext cx="8922625" cy="112173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latin typeface="Calibri"/>
              <a:cs typeface="Calibri"/>
            </a:rPr>
            <a:t>Partnering with local businesses to fill out contracts prior to knowing the athletes involved</a:t>
          </a:r>
        </a:p>
      </dsp:txBody>
      <dsp:txXfrm>
        <a:off x="32854" y="32854"/>
        <a:ext cx="7712189" cy="1056025"/>
      </dsp:txXfrm>
    </dsp:sp>
    <dsp:sp modelId="{41904B6A-ECC5-4D5E-B2B1-9C62568D7A5F}">
      <dsp:nvSpPr>
        <dsp:cNvPr id="0" name=""/>
        <dsp:cNvSpPr/>
      </dsp:nvSpPr>
      <dsp:spPr>
        <a:xfrm>
          <a:off x="787290" y="1308688"/>
          <a:ext cx="8922625" cy="112173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latin typeface="Calibri"/>
              <a:cs typeface="Calibri"/>
            </a:rPr>
            <a:t>Getting in contact with compliance/agents to get approval for potential players</a:t>
          </a:r>
        </a:p>
      </dsp:txBody>
      <dsp:txXfrm>
        <a:off x="820144" y="1341542"/>
        <a:ext cx="7340500" cy="1056025"/>
      </dsp:txXfrm>
    </dsp:sp>
    <dsp:sp modelId="{E7F47547-2309-40F9-9E75-9D0998B4191C}">
      <dsp:nvSpPr>
        <dsp:cNvPr id="0" name=""/>
        <dsp:cNvSpPr/>
      </dsp:nvSpPr>
      <dsp:spPr>
        <a:xfrm>
          <a:off x="1574581" y="2617377"/>
          <a:ext cx="8922625" cy="112173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latin typeface="Calibri"/>
              <a:cs typeface="Calibri"/>
            </a:rPr>
            <a:t>Pitching those deals to select athletes immediately</a:t>
          </a:r>
        </a:p>
      </dsp:txBody>
      <dsp:txXfrm>
        <a:off x="1607435" y="2650231"/>
        <a:ext cx="7340500" cy="1056025"/>
      </dsp:txXfrm>
    </dsp:sp>
    <dsp:sp modelId="{E383920D-986F-46B5-9CE7-F12DC758BA31}">
      <dsp:nvSpPr>
        <dsp:cNvPr id="0" name=""/>
        <dsp:cNvSpPr/>
      </dsp:nvSpPr>
      <dsp:spPr>
        <a:xfrm>
          <a:off x="8193499" y="850647"/>
          <a:ext cx="729126" cy="72912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357552" y="850647"/>
        <a:ext cx="401020" cy="548667"/>
      </dsp:txXfrm>
    </dsp:sp>
    <dsp:sp modelId="{3CC30A4F-B480-4984-968D-267B1A19E301}">
      <dsp:nvSpPr>
        <dsp:cNvPr id="0" name=""/>
        <dsp:cNvSpPr/>
      </dsp:nvSpPr>
      <dsp:spPr>
        <a:xfrm>
          <a:off x="8980789" y="2151858"/>
          <a:ext cx="729126" cy="729126"/>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9144842" y="2151858"/>
        <a:ext cx="401020" cy="548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E18EA-7019-4835-A237-3165CA85A1E4}">
      <dsp:nvSpPr>
        <dsp:cNvPr id="0" name=""/>
        <dsp:cNvSpPr/>
      </dsp:nvSpPr>
      <dsp:spPr>
        <a:xfrm>
          <a:off x="82613" y="741537"/>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486D3-6C83-43EC-9EC5-2F2EA718B9F7}">
      <dsp:nvSpPr>
        <dsp:cNvPr id="0" name=""/>
        <dsp:cNvSpPr/>
      </dsp:nvSpPr>
      <dsp:spPr>
        <a:xfrm>
          <a:off x="271034" y="929959"/>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C789BD-A729-4302-9BAA-11C82BE41D04}">
      <dsp:nvSpPr>
        <dsp:cNvPr id="0" name=""/>
        <dsp:cNvSpPr/>
      </dsp:nvSpPr>
      <dsp:spPr>
        <a:xfrm>
          <a:off x="1172126"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t>Advertising campaigns</a:t>
          </a:r>
          <a:r>
            <a:rPr lang="en-US" sz="1900" kern="1200" dirty="0">
              <a:latin typeface="Calibri Light" panose="020F0302020204030204"/>
            </a:rPr>
            <a:t>: $5,000</a:t>
          </a:r>
          <a:endParaRPr lang="en-US" sz="1900" kern="1200" dirty="0"/>
        </a:p>
      </dsp:txBody>
      <dsp:txXfrm>
        <a:off x="1172126" y="741537"/>
        <a:ext cx="2114937" cy="897246"/>
      </dsp:txXfrm>
    </dsp:sp>
    <dsp:sp modelId="{657D010A-D40D-4867-A39D-C92A0917A97C}">
      <dsp:nvSpPr>
        <dsp:cNvPr id="0" name=""/>
        <dsp:cNvSpPr/>
      </dsp:nvSpPr>
      <dsp:spPr>
        <a:xfrm>
          <a:off x="3655575" y="741537"/>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8C94CE-ADDC-411B-8ECD-776BC5E224F5}">
      <dsp:nvSpPr>
        <dsp:cNvPr id="0" name=""/>
        <dsp:cNvSpPr/>
      </dsp:nvSpPr>
      <dsp:spPr>
        <a:xfrm>
          <a:off x="3843996" y="929959"/>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2ECF4D-5014-4627-B703-AB6F2AC22D0C}">
      <dsp:nvSpPr>
        <dsp:cNvPr id="0" name=""/>
        <dsp:cNvSpPr/>
      </dsp:nvSpPr>
      <dsp:spPr>
        <a:xfrm>
          <a:off x="4745088"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t>Local bands</a:t>
          </a:r>
          <a:r>
            <a:rPr lang="en-US" sz="1900" kern="1200" dirty="0">
              <a:latin typeface="Calibri Light" panose="020F0302020204030204"/>
            </a:rPr>
            <a:t>: $10,000</a:t>
          </a:r>
          <a:endParaRPr lang="en-US" sz="1900" kern="1200" dirty="0"/>
        </a:p>
      </dsp:txBody>
      <dsp:txXfrm>
        <a:off x="4745088" y="741537"/>
        <a:ext cx="2114937" cy="897246"/>
      </dsp:txXfrm>
    </dsp:sp>
    <dsp:sp modelId="{DFBE2210-A84C-4E3A-B4C2-1DFEE593B444}">
      <dsp:nvSpPr>
        <dsp:cNvPr id="0" name=""/>
        <dsp:cNvSpPr/>
      </dsp:nvSpPr>
      <dsp:spPr>
        <a:xfrm>
          <a:off x="7228536" y="741537"/>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5C270-AF67-42B0-89FC-8C9C2ACA1847}">
      <dsp:nvSpPr>
        <dsp:cNvPr id="0" name=""/>
        <dsp:cNvSpPr/>
      </dsp:nvSpPr>
      <dsp:spPr>
        <a:xfrm>
          <a:off x="7416958" y="929959"/>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67027D-F8D4-43B6-B46D-CD9D4A1DB45A}">
      <dsp:nvSpPr>
        <dsp:cNvPr id="0" name=""/>
        <dsp:cNvSpPr/>
      </dsp:nvSpPr>
      <dsp:spPr>
        <a:xfrm>
          <a:off x="8318049" y="74153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kern="1200" dirty="0">
              <a:latin typeface="Calibri Light" panose="020F0302020204030204"/>
            </a:rPr>
            <a:t>Transportation</a:t>
          </a:r>
          <a:r>
            <a:rPr lang="en-US" sz="1900" kern="1200" dirty="0">
              <a:latin typeface="Calibri Light" panose="020F0302020204030204"/>
            </a:rPr>
            <a:t>- $500</a:t>
          </a:r>
          <a:r>
            <a:rPr lang="en-US" sz="1900" kern="1200" dirty="0"/>
            <a:t> per high school, </a:t>
          </a:r>
          <a:r>
            <a:rPr lang="en-US" sz="1900" kern="1200" dirty="0">
              <a:latin typeface="Calibri Light" panose="020F0302020204030204"/>
            </a:rPr>
            <a:t>$5,000</a:t>
          </a:r>
          <a:endParaRPr lang="en-US" sz="1900" kern="1200" dirty="0"/>
        </a:p>
      </dsp:txBody>
      <dsp:txXfrm>
        <a:off x="8318049" y="741537"/>
        <a:ext cx="2114937" cy="897246"/>
      </dsp:txXfrm>
    </dsp:sp>
    <dsp:sp modelId="{09B04AF2-69F4-4413-97BC-B79E48F2B4C3}">
      <dsp:nvSpPr>
        <dsp:cNvPr id="0" name=""/>
        <dsp:cNvSpPr/>
      </dsp:nvSpPr>
      <dsp:spPr>
        <a:xfrm>
          <a:off x="82613" y="231009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00B4EE-63FA-4D72-B981-F1F95BBA2AE3}">
      <dsp:nvSpPr>
        <dsp:cNvPr id="0" name=""/>
        <dsp:cNvSpPr/>
      </dsp:nvSpPr>
      <dsp:spPr>
        <a:xfrm>
          <a:off x="271034" y="249851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92AB17-1741-484C-84AA-149E6EF6E0DA}">
      <dsp:nvSpPr>
        <dsp:cNvPr id="0" name=""/>
        <dsp:cNvSpPr/>
      </dsp:nvSpPr>
      <dsp:spPr>
        <a:xfrm>
          <a:off x="1172126" y="231009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b="1" kern="1200" dirty="0">
              <a:latin typeface="Calibri Light" panose="020F0302020204030204"/>
            </a:rPr>
            <a:t>Autograph sessions and meet and greets</a:t>
          </a:r>
          <a:r>
            <a:rPr lang="en-US" sz="1900" kern="1200" dirty="0">
              <a:latin typeface="Calibri Light" panose="020F0302020204030204"/>
            </a:rPr>
            <a:t>: $5,000</a:t>
          </a:r>
        </a:p>
      </dsp:txBody>
      <dsp:txXfrm>
        <a:off x="1172126" y="2310092"/>
        <a:ext cx="2114937" cy="897246"/>
      </dsp:txXfrm>
    </dsp:sp>
    <dsp:sp modelId="{C8FF03B9-ED82-4EFC-8EDA-4444ECC57853}">
      <dsp:nvSpPr>
        <dsp:cNvPr id="0" name=""/>
        <dsp:cNvSpPr/>
      </dsp:nvSpPr>
      <dsp:spPr>
        <a:xfrm>
          <a:off x="3655575" y="231009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75B46E-CF8F-42FB-96DF-6CFDFA2A0C83}">
      <dsp:nvSpPr>
        <dsp:cNvPr id="0" name=""/>
        <dsp:cNvSpPr/>
      </dsp:nvSpPr>
      <dsp:spPr>
        <a:xfrm>
          <a:off x="3843996" y="249851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12913B-ACEF-427B-BD1B-763BB1574B76}">
      <dsp:nvSpPr>
        <dsp:cNvPr id="0" name=""/>
        <dsp:cNvSpPr/>
      </dsp:nvSpPr>
      <dsp:spPr>
        <a:xfrm>
          <a:off x="4745088" y="231009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rtl="0">
            <a:lnSpc>
              <a:spcPct val="100000"/>
            </a:lnSpc>
            <a:spcBef>
              <a:spcPct val="0"/>
            </a:spcBef>
            <a:spcAft>
              <a:spcPct val="35000"/>
            </a:spcAft>
            <a:buNone/>
          </a:pPr>
          <a:r>
            <a:rPr lang="en-US" sz="1900" b="1" kern="1200" dirty="0">
              <a:latin typeface="Calibri Light" panose="020F0302020204030204"/>
            </a:rPr>
            <a:t>Prior-day budgeting:</a:t>
          </a:r>
          <a:r>
            <a:rPr lang="en-US" sz="1900" kern="1200" dirty="0">
              <a:latin typeface="Calibri Light" panose="020F0302020204030204"/>
            </a:rPr>
            <a:t> $5,000</a:t>
          </a:r>
        </a:p>
      </dsp:txBody>
      <dsp:txXfrm>
        <a:off x="4745088" y="231009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C32553-0360-41AB-9F93-87B63A072674}" type="datetimeFigureOut">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6DD58F-A30D-4BB5-A989-FE18EA025F11}" type="slidenum">
              <a:t>‹#›</a:t>
            </a:fld>
            <a:endParaRPr lang="en-US"/>
          </a:p>
        </p:txBody>
      </p:sp>
    </p:spTree>
    <p:extLst>
      <p:ext uri="{BB962C8B-B14F-4D97-AF65-F5344CB8AC3E}">
        <p14:creationId xmlns:p14="http://schemas.microsoft.com/office/powerpoint/2010/main" val="71487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are going to approach restaurants located in the Live Lowe's Arlington center located down the street from the stadium with opportunities to draw in large consumer crowds to their establishments. Through coupons included with a paid ticket to the game, fans will get to experience discounted meals at live </a:t>
            </a:r>
            <a:r>
              <a:rPr lang="en-US" err="1">
                <a:cs typeface="Calibri"/>
              </a:rPr>
              <a:t>lowe's</a:t>
            </a:r>
            <a:r>
              <a:rPr lang="en-US">
                <a:cs typeface="Calibri"/>
              </a:rPr>
              <a:t> </a:t>
            </a:r>
            <a:r>
              <a:rPr lang="en-US" err="1">
                <a:cs typeface="Calibri"/>
              </a:rPr>
              <a:t>arlington</a:t>
            </a:r>
            <a:r>
              <a:rPr lang="en-US">
                <a:cs typeface="Calibri"/>
              </a:rPr>
              <a:t>. NIL comes into play in bringing the athletes into these markets. Athletes will receive an independent code that they will then send out for fans to use at local restaurants to receive discounts. The athletes will then receive a portion of the sales so this will </a:t>
            </a:r>
            <a:r>
              <a:rPr lang="en-US" err="1">
                <a:cs typeface="Calibri"/>
              </a:rPr>
              <a:t>incentivise</a:t>
            </a:r>
            <a:r>
              <a:rPr lang="en-US">
                <a:cs typeface="Calibri"/>
              </a:rPr>
              <a:t> them to promote the restaurant with their specific code.</a:t>
            </a:r>
          </a:p>
        </p:txBody>
      </p:sp>
      <p:sp>
        <p:nvSpPr>
          <p:cNvPr id="4" name="Slide Number Placeholder 3"/>
          <p:cNvSpPr>
            <a:spLocks noGrp="1"/>
          </p:cNvSpPr>
          <p:nvPr>
            <p:ph type="sldNum" sz="quarter" idx="5"/>
          </p:nvPr>
        </p:nvSpPr>
        <p:spPr/>
        <p:txBody>
          <a:bodyPr/>
          <a:lstStyle/>
          <a:p>
            <a:fld id="{136DD58F-A30D-4BB5-A989-FE18EA025F11}" type="slidenum">
              <a:t>13</a:t>
            </a:fld>
            <a:endParaRPr lang="en-US"/>
          </a:p>
        </p:txBody>
      </p:sp>
    </p:spTree>
    <p:extLst>
      <p:ext uri="{BB962C8B-B14F-4D97-AF65-F5344CB8AC3E}">
        <p14:creationId xmlns:p14="http://schemas.microsoft.com/office/powerpoint/2010/main" val="2153289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03687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56247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37929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052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52658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27904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1398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7527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07491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17522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64047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34012085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WjGovqXWvb4?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41" name="Rectangle 1030">
            <a:extLst>
              <a:ext uri="{FF2B5EF4-FFF2-40B4-BE49-F238E27FC236}">
                <a16:creationId xmlns:a16="http://schemas.microsoft.com/office/drawing/2014/main" id="{0AB225BA-7412-4605-8E8D-5AED2BF5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itans-Cowboys MNF Road Trip Experience">
            <a:extLst>
              <a:ext uri="{FF2B5EF4-FFF2-40B4-BE49-F238E27FC236}">
                <a16:creationId xmlns:a16="http://schemas.microsoft.com/office/drawing/2014/main" id="{A9E33032-2EC4-D7A1-56AF-FA5260D09E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54" b="456"/>
          <a:stretch/>
        </p:blipFill>
        <p:spPr bwMode="auto">
          <a:xfrm>
            <a:off x="20" y="-1"/>
            <a:ext cx="12191979" cy="6858001"/>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32">
            <a:extLst>
              <a:ext uri="{FF2B5EF4-FFF2-40B4-BE49-F238E27FC236}">
                <a16:creationId xmlns:a16="http://schemas.microsoft.com/office/drawing/2014/main" id="{604BB9CD-970D-4FE5-B4E3-D651735BF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2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5F0C8-9091-46C6-A243-DE27757C5846}"/>
              </a:ext>
            </a:extLst>
          </p:cNvPr>
          <p:cNvSpPr>
            <a:spLocks noGrp="1"/>
          </p:cNvSpPr>
          <p:nvPr>
            <p:ph type="ctrTitle"/>
          </p:nvPr>
        </p:nvSpPr>
        <p:spPr>
          <a:xfrm>
            <a:off x="1112520" y="2152955"/>
            <a:ext cx="9966960" cy="2552091"/>
          </a:xfrm>
        </p:spPr>
        <p:txBody>
          <a:bodyPr anchor="ctr">
            <a:normAutofit/>
          </a:bodyPr>
          <a:lstStyle/>
          <a:p>
            <a:r>
              <a:rPr lang="en-US" sz="8000">
                <a:solidFill>
                  <a:srgbClr val="FFFFFF"/>
                </a:solidFill>
                <a:latin typeface="Avenir Next LT Pro"/>
              </a:rPr>
              <a:t>Team 4</a:t>
            </a:r>
          </a:p>
        </p:txBody>
      </p:sp>
      <p:sp>
        <p:nvSpPr>
          <p:cNvPr id="3" name="Subtitle 2">
            <a:extLst>
              <a:ext uri="{FF2B5EF4-FFF2-40B4-BE49-F238E27FC236}">
                <a16:creationId xmlns:a16="http://schemas.microsoft.com/office/drawing/2014/main" id="{CDE4301F-47FD-D424-D9B2-E3B0DB333787}"/>
              </a:ext>
            </a:extLst>
          </p:cNvPr>
          <p:cNvSpPr>
            <a:spLocks noGrp="1"/>
          </p:cNvSpPr>
          <p:nvPr>
            <p:ph type="subTitle" idx="1"/>
          </p:nvPr>
        </p:nvSpPr>
        <p:spPr>
          <a:xfrm>
            <a:off x="2150364" y="5342072"/>
            <a:ext cx="7891272" cy="707465"/>
          </a:xfrm>
          <a:ln>
            <a:noFill/>
          </a:ln>
        </p:spPr>
        <p:txBody>
          <a:bodyPr>
            <a:normAutofit/>
          </a:bodyPr>
          <a:lstStyle/>
          <a:p>
            <a:r>
              <a:rPr lang="en-US" sz="1700">
                <a:solidFill>
                  <a:srgbClr val="FFFFFF"/>
                </a:solidFill>
              </a:rPr>
              <a:t>Macy Lee, Roberto Lemus, Ian Lindstrom, Logan Thompson</a:t>
            </a:r>
          </a:p>
          <a:p>
            <a:r>
              <a:rPr lang="en-US" sz="1700">
                <a:solidFill>
                  <a:srgbClr val="FFFFFF"/>
                </a:solidFill>
              </a:rPr>
              <a:t>Coach: Teagan Haberkorn</a:t>
            </a:r>
          </a:p>
        </p:txBody>
      </p:sp>
      <p:sp>
        <p:nvSpPr>
          <p:cNvPr id="1044" name="Rectangle 1034">
            <a:extLst>
              <a:ext uri="{FF2B5EF4-FFF2-40B4-BE49-F238E27FC236}">
                <a16:creationId xmlns:a16="http://schemas.microsoft.com/office/drawing/2014/main" id="{5E0D6276-8D53-4DDA-A15A-90E0831F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36">
            <a:extLst>
              <a:ext uri="{FF2B5EF4-FFF2-40B4-BE49-F238E27FC236}">
                <a16:creationId xmlns:a16="http://schemas.microsoft.com/office/drawing/2014/main" id="{00C150C7-96FB-4EB9-BDF9-212535A60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597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useBgFill="1">
        <p:nvSpPr>
          <p:cNvPr id="4121" name="Rectangle 412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C3A60-9034-8C19-535B-8C9B054F0C7E}"/>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a:t>Utilizing Opted-Out Star Players</a:t>
            </a:r>
          </a:p>
        </p:txBody>
      </p:sp>
      <p:sp>
        <p:nvSpPr>
          <p:cNvPr id="4123" name="Rectangle 412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5" name="Group 4124">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4126"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7"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8"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9"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0"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1"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3"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4"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5"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6"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7"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8"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9"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0"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1"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2"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3"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4"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5"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47" name="Rectangle 414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1CF43A2F-A1BB-96AB-5F47-96323B3C0954}"/>
              </a:ext>
            </a:extLst>
          </p:cNvPr>
          <p:cNvPicPr>
            <a:picLocks noChangeAspect="1"/>
          </p:cNvPicPr>
          <p:nvPr/>
        </p:nvPicPr>
        <p:blipFill>
          <a:blip r:embed="rId2"/>
          <a:stretch>
            <a:fillRect/>
          </a:stretch>
        </p:blipFill>
        <p:spPr>
          <a:xfrm>
            <a:off x="6883050" y="196970"/>
            <a:ext cx="4607481" cy="3455611"/>
          </a:xfrm>
          <a:prstGeom prst="rect">
            <a:avLst/>
          </a:prstGeom>
        </p:spPr>
      </p:pic>
      <p:pic>
        <p:nvPicPr>
          <p:cNvPr id="4" name="Picture 4" descr="A picture containing plate, table, food, indoor&#10;&#10;Description automatically generated">
            <a:extLst>
              <a:ext uri="{FF2B5EF4-FFF2-40B4-BE49-F238E27FC236}">
                <a16:creationId xmlns:a16="http://schemas.microsoft.com/office/drawing/2014/main" id="{B7753A5D-084B-AB9A-1F9D-D583F8D2B2FC}"/>
              </a:ext>
            </a:extLst>
          </p:cNvPr>
          <p:cNvPicPr>
            <a:picLocks noChangeAspect="1"/>
          </p:cNvPicPr>
          <p:nvPr/>
        </p:nvPicPr>
        <p:blipFill>
          <a:blip r:embed="rId3"/>
          <a:stretch>
            <a:fillRect/>
          </a:stretch>
        </p:blipFill>
        <p:spPr>
          <a:xfrm>
            <a:off x="6885392" y="3847482"/>
            <a:ext cx="4607486" cy="2826518"/>
          </a:xfrm>
          <a:prstGeom prst="rect">
            <a:avLst/>
          </a:prstGeom>
        </p:spPr>
      </p:pic>
      <p:sp>
        <p:nvSpPr>
          <p:cNvPr id="5" name="TextBox 4">
            <a:extLst>
              <a:ext uri="{FF2B5EF4-FFF2-40B4-BE49-F238E27FC236}">
                <a16:creationId xmlns:a16="http://schemas.microsoft.com/office/drawing/2014/main" id="{B7E4DAC2-BA36-23AD-AA6C-B156C21AE5E3}"/>
              </a:ext>
            </a:extLst>
          </p:cNvPr>
          <p:cNvSpPr txBox="1"/>
          <p:nvPr/>
        </p:nvSpPr>
        <p:spPr>
          <a:xfrm>
            <a:off x="1160721" y="2496436"/>
            <a:ext cx="4529912"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dirty="0">
                <a:cs typeface="Calibri" panose="020F0502020204030204"/>
              </a:rPr>
              <a:t>Meet-and-greets</a:t>
            </a:r>
          </a:p>
          <a:p>
            <a:pPr marL="285750" indent="-285750">
              <a:buFont typeface="Arial"/>
              <a:buChar char="•"/>
            </a:pPr>
            <a:r>
              <a:rPr lang="en-US" sz="3200" dirty="0">
                <a:cs typeface="Calibri" panose="020F0502020204030204"/>
              </a:rPr>
              <a:t>Autograph Signings</a:t>
            </a:r>
          </a:p>
          <a:p>
            <a:pPr marL="285750" indent="-285750">
              <a:buFont typeface="Arial"/>
              <a:buChar char="•"/>
            </a:pPr>
            <a:r>
              <a:rPr lang="en-US" sz="3200" dirty="0">
                <a:cs typeface="Calibri" panose="020F0502020204030204"/>
              </a:rPr>
              <a:t>NIL partnership with local companies</a:t>
            </a:r>
          </a:p>
          <a:p>
            <a:pPr marL="742950" lvl="1" indent="-285750">
              <a:buFont typeface="Arial"/>
              <a:buChar char="•"/>
            </a:pPr>
            <a:r>
              <a:rPr lang="en-US" sz="3200" dirty="0">
                <a:cs typeface="Calibri" panose="020F0502020204030204"/>
              </a:rPr>
              <a:t>Unique named product vs. standard player contract</a:t>
            </a:r>
          </a:p>
        </p:txBody>
      </p:sp>
      <p:pic>
        <p:nvPicPr>
          <p:cNvPr id="6" name="Picture 6" descr="Icon&#10;&#10;Description automatically generated">
            <a:extLst>
              <a:ext uri="{FF2B5EF4-FFF2-40B4-BE49-F238E27FC236}">
                <a16:creationId xmlns:a16="http://schemas.microsoft.com/office/drawing/2014/main" id="{F81C9777-3F0D-C39D-0D8A-7C3C90290394}"/>
              </a:ext>
            </a:extLst>
          </p:cNvPr>
          <p:cNvPicPr>
            <a:picLocks noChangeAspect="1"/>
          </p:cNvPicPr>
          <p:nvPr/>
        </p:nvPicPr>
        <p:blipFill>
          <a:blip r:embed="rId4"/>
          <a:stretch>
            <a:fillRect/>
          </a:stretch>
        </p:blipFill>
        <p:spPr>
          <a:xfrm>
            <a:off x="6882226" y="5817996"/>
            <a:ext cx="1307805" cy="865881"/>
          </a:xfrm>
          <a:prstGeom prst="rect">
            <a:avLst/>
          </a:prstGeom>
        </p:spPr>
      </p:pic>
      <p:pic>
        <p:nvPicPr>
          <p:cNvPr id="7" name="Picture 7" descr="Text, logo&#10;&#10;Description automatically generated">
            <a:extLst>
              <a:ext uri="{FF2B5EF4-FFF2-40B4-BE49-F238E27FC236}">
                <a16:creationId xmlns:a16="http://schemas.microsoft.com/office/drawing/2014/main" id="{EE8C5156-FF21-3589-022A-4DF753A40E41}"/>
              </a:ext>
            </a:extLst>
          </p:cNvPr>
          <p:cNvPicPr>
            <a:picLocks noChangeAspect="1"/>
          </p:cNvPicPr>
          <p:nvPr/>
        </p:nvPicPr>
        <p:blipFill>
          <a:blip r:embed="rId5"/>
          <a:stretch>
            <a:fillRect/>
          </a:stretch>
        </p:blipFill>
        <p:spPr>
          <a:xfrm>
            <a:off x="10093841" y="5814680"/>
            <a:ext cx="1396410" cy="855037"/>
          </a:xfrm>
          <a:prstGeom prst="rect">
            <a:avLst/>
          </a:prstGeom>
        </p:spPr>
      </p:pic>
    </p:spTree>
    <p:extLst>
      <p:ext uri="{BB962C8B-B14F-4D97-AF65-F5344CB8AC3E}">
        <p14:creationId xmlns:p14="http://schemas.microsoft.com/office/powerpoint/2010/main" val="3942963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1608-8E8B-B1F5-C15C-496BDFB80F1B}"/>
              </a:ext>
            </a:extLst>
          </p:cNvPr>
          <p:cNvSpPr>
            <a:spLocks noGrp="1"/>
          </p:cNvSpPr>
          <p:nvPr>
            <p:ph type="title"/>
          </p:nvPr>
        </p:nvSpPr>
        <p:spPr>
          <a:xfrm>
            <a:off x="762000" y="538655"/>
            <a:ext cx="10668000" cy="1524000"/>
          </a:xfrm>
        </p:spPr>
        <p:txBody>
          <a:bodyPr/>
          <a:lstStyle/>
          <a:p>
            <a:pPr algn="ctr"/>
            <a:r>
              <a:rPr lang="en-US"/>
              <a:t>NIL Expedited Process</a:t>
            </a:r>
          </a:p>
        </p:txBody>
      </p:sp>
      <p:graphicFrame>
        <p:nvGraphicFramePr>
          <p:cNvPr id="4" name="Content Placeholder 3">
            <a:extLst>
              <a:ext uri="{FF2B5EF4-FFF2-40B4-BE49-F238E27FC236}">
                <a16:creationId xmlns:a16="http://schemas.microsoft.com/office/drawing/2014/main" id="{DE2CE0D6-02D7-6785-8C67-95791FB74F4D}"/>
              </a:ext>
            </a:extLst>
          </p:cNvPr>
          <p:cNvGraphicFramePr>
            <a:graphicFrameLocks noGrp="1"/>
          </p:cNvGraphicFramePr>
          <p:nvPr>
            <p:ph idx="1"/>
            <p:extLst>
              <p:ext uri="{D42A27DB-BD31-4B8C-83A1-F6EECF244321}">
                <p14:modId xmlns:p14="http://schemas.microsoft.com/office/powerpoint/2010/main" val="3609059966"/>
              </p:ext>
            </p:extLst>
          </p:nvPr>
        </p:nvGraphicFramePr>
        <p:xfrm>
          <a:off x="847397" y="2062655"/>
          <a:ext cx="10497207" cy="3739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9668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DF59BD-C6CE-DF9E-4A64-F55C8A5E7EAC}"/>
              </a:ext>
            </a:extLst>
          </p:cNvPr>
          <p:cNvSpPr>
            <a:spLocks noGrp="1"/>
          </p:cNvSpPr>
          <p:nvPr>
            <p:ph idx="1"/>
          </p:nvPr>
        </p:nvSpPr>
        <p:spPr>
          <a:xfrm>
            <a:off x="1298945" y="2445858"/>
            <a:ext cx="10515600" cy="4351338"/>
          </a:xfrm>
        </p:spPr>
        <p:txBody>
          <a:bodyPr vert="horz" lIns="91440" tIns="45720" rIns="91440" bIns="45720" rtlCol="0" anchor="t">
            <a:normAutofit/>
          </a:bodyPr>
          <a:lstStyle/>
          <a:p>
            <a:pPr marL="0" indent="0">
              <a:buNone/>
            </a:pPr>
            <a:r>
              <a:rPr lang="en-US" sz="4800">
                <a:solidFill>
                  <a:srgbClr val="000000"/>
                </a:solidFill>
              </a:rPr>
              <a:t>Prior</a:t>
            </a:r>
            <a:r>
              <a:rPr lang="en-US" sz="5400">
                <a:solidFill>
                  <a:srgbClr val="000000"/>
                </a:solidFill>
              </a:rPr>
              <a:t> day</a:t>
            </a:r>
            <a:endParaRPr lang="en-US" sz="4000"/>
          </a:p>
          <a:p>
            <a:pPr marL="0" indent="0">
              <a:buNone/>
            </a:pPr>
            <a:endParaRPr lang="en-US" sz="5400">
              <a:solidFill>
                <a:srgbClr val="000000"/>
              </a:solidFill>
              <a:cs typeface="Calibri" panose="020F0502020204030204"/>
            </a:endParaRPr>
          </a:p>
        </p:txBody>
      </p:sp>
      <p:pic>
        <p:nvPicPr>
          <p:cNvPr id="4" name="Graphic 4" descr="Drum with solid fill">
            <a:extLst>
              <a:ext uri="{FF2B5EF4-FFF2-40B4-BE49-F238E27FC236}">
                <a16:creationId xmlns:a16="http://schemas.microsoft.com/office/drawing/2014/main" id="{C70D4CFA-2CA8-2DA9-BF1C-F17B6A102C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1125" y="4442638"/>
            <a:ext cx="914400" cy="914400"/>
          </a:xfrm>
          <a:prstGeom prst="rect">
            <a:avLst/>
          </a:prstGeom>
        </p:spPr>
      </p:pic>
      <p:pic>
        <p:nvPicPr>
          <p:cNvPr id="5" name="Graphic 5" descr="Football with solid fill">
            <a:extLst>
              <a:ext uri="{FF2B5EF4-FFF2-40B4-BE49-F238E27FC236}">
                <a16:creationId xmlns:a16="http://schemas.microsoft.com/office/drawing/2014/main" id="{82DFDF01-A20A-068D-1212-11ED6F8589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1427" y="2449033"/>
            <a:ext cx="914400" cy="914400"/>
          </a:xfrm>
          <a:prstGeom prst="rect">
            <a:avLst/>
          </a:prstGeom>
        </p:spPr>
      </p:pic>
      <p:pic>
        <p:nvPicPr>
          <p:cNvPr id="6" name="Graphic 6" descr="Waiter male with solid fill">
            <a:extLst>
              <a:ext uri="{FF2B5EF4-FFF2-40B4-BE49-F238E27FC236}">
                <a16:creationId xmlns:a16="http://schemas.microsoft.com/office/drawing/2014/main" id="{2B517562-AFFF-E4BF-F99F-8A0975B15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42947" y="4442637"/>
            <a:ext cx="914400" cy="914400"/>
          </a:xfrm>
          <a:prstGeom prst="rect">
            <a:avLst/>
          </a:prstGeom>
        </p:spPr>
      </p:pic>
      <p:pic>
        <p:nvPicPr>
          <p:cNvPr id="7" name="Graphic 7" descr="Microphone with solid fill">
            <a:extLst>
              <a:ext uri="{FF2B5EF4-FFF2-40B4-BE49-F238E27FC236}">
                <a16:creationId xmlns:a16="http://schemas.microsoft.com/office/drawing/2014/main" id="{1239939B-FD9B-E562-1AAB-F39E1185F3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85685" y="2449033"/>
            <a:ext cx="914400" cy="914400"/>
          </a:xfrm>
          <a:prstGeom prst="rect">
            <a:avLst/>
          </a:prstGeom>
        </p:spPr>
      </p:pic>
      <p:sp>
        <p:nvSpPr>
          <p:cNvPr id="8" name="Rectangle 7">
            <a:extLst>
              <a:ext uri="{FF2B5EF4-FFF2-40B4-BE49-F238E27FC236}">
                <a16:creationId xmlns:a16="http://schemas.microsoft.com/office/drawing/2014/main" id="{76E51DD9-75F9-080D-B9D6-3DFD1ADCD571}"/>
              </a:ext>
            </a:extLst>
          </p:cNvPr>
          <p:cNvSpPr/>
          <p:nvPr/>
        </p:nvSpPr>
        <p:spPr>
          <a:xfrm>
            <a:off x="597195" y="384542"/>
            <a:ext cx="11119881" cy="132906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cs typeface="Calibri"/>
              </a:rPr>
              <a:t>GYCB Extended New Years' Experience</a:t>
            </a:r>
            <a:endParaRPr lang="en-US" sz="5400"/>
          </a:p>
        </p:txBody>
      </p:sp>
      <p:sp>
        <p:nvSpPr>
          <p:cNvPr id="12" name="Content Placeholder 2">
            <a:extLst>
              <a:ext uri="{FF2B5EF4-FFF2-40B4-BE49-F238E27FC236}">
                <a16:creationId xmlns:a16="http://schemas.microsoft.com/office/drawing/2014/main" id="{F461E5EF-C749-7E59-46C7-011E7370E292}"/>
              </a:ext>
            </a:extLst>
          </p:cNvPr>
          <p:cNvSpPr txBox="1">
            <a:spLocks/>
          </p:cNvSpPr>
          <p:nvPr/>
        </p:nvSpPr>
        <p:spPr>
          <a:xfrm>
            <a:off x="1380461" y="454756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a:solidFill>
                  <a:srgbClr val="000000"/>
                </a:solidFill>
              </a:rPr>
              <a:t>Pregame </a:t>
            </a:r>
            <a:endParaRPr lang="en-US" sz="4800">
              <a:solidFill>
                <a:srgbClr val="000000"/>
              </a:solidFill>
              <a:cs typeface="Calibri"/>
            </a:endParaRPr>
          </a:p>
        </p:txBody>
      </p:sp>
      <p:sp>
        <p:nvSpPr>
          <p:cNvPr id="13" name="Content Placeholder 2">
            <a:extLst>
              <a:ext uri="{FF2B5EF4-FFF2-40B4-BE49-F238E27FC236}">
                <a16:creationId xmlns:a16="http://schemas.microsoft.com/office/drawing/2014/main" id="{E7A82C54-AE59-1002-28F5-13F99B0C60D3}"/>
              </a:ext>
            </a:extLst>
          </p:cNvPr>
          <p:cNvSpPr txBox="1">
            <a:spLocks/>
          </p:cNvSpPr>
          <p:nvPr/>
        </p:nvSpPr>
        <p:spPr>
          <a:xfrm>
            <a:off x="7706833" y="255395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a:solidFill>
                  <a:srgbClr val="000000"/>
                </a:solidFill>
              </a:rPr>
              <a:t>During game</a:t>
            </a:r>
            <a:endParaRPr lang="en-US" sz="4800">
              <a:cs typeface="Calibri" panose="020F0502020204030204"/>
            </a:endParaRPr>
          </a:p>
        </p:txBody>
      </p:sp>
      <p:sp>
        <p:nvSpPr>
          <p:cNvPr id="14" name="Content Placeholder 2">
            <a:extLst>
              <a:ext uri="{FF2B5EF4-FFF2-40B4-BE49-F238E27FC236}">
                <a16:creationId xmlns:a16="http://schemas.microsoft.com/office/drawing/2014/main" id="{79A0E2CF-2CCF-3980-F4D8-6FD2501BB850}"/>
              </a:ext>
            </a:extLst>
          </p:cNvPr>
          <p:cNvSpPr txBox="1">
            <a:spLocks/>
          </p:cNvSpPr>
          <p:nvPr/>
        </p:nvSpPr>
        <p:spPr>
          <a:xfrm>
            <a:off x="8132135" y="4618443"/>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a:solidFill>
                  <a:srgbClr val="000000"/>
                </a:solidFill>
              </a:rPr>
              <a:t>Post-game</a:t>
            </a:r>
            <a:endParaRPr lang="en-US" sz="4800">
              <a:cs typeface="Calibri" panose="020F0502020204030204"/>
            </a:endParaRPr>
          </a:p>
        </p:txBody>
      </p:sp>
    </p:spTree>
    <p:extLst>
      <p:ext uri="{BB962C8B-B14F-4D97-AF65-F5344CB8AC3E}">
        <p14:creationId xmlns:p14="http://schemas.microsoft.com/office/powerpoint/2010/main" val="572005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4" name="Picture 4" descr="A picture containing building&#10;&#10;Description automatically generated">
            <a:extLst>
              <a:ext uri="{FF2B5EF4-FFF2-40B4-BE49-F238E27FC236}">
                <a16:creationId xmlns:a16="http://schemas.microsoft.com/office/drawing/2014/main" id="{D4711C3D-921B-452F-B89A-FE73F759AA80}"/>
              </a:ext>
            </a:extLst>
          </p:cNvPr>
          <p:cNvPicPr>
            <a:picLocks noChangeAspect="1"/>
          </p:cNvPicPr>
          <p:nvPr/>
        </p:nvPicPr>
        <p:blipFill rotWithShape="1">
          <a:blip r:embed="rId3"/>
          <a:srcRect l="32961" r="33029"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2" name="Title 1">
            <a:extLst>
              <a:ext uri="{FF2B5EF4-FFF2-40B4-BE49-F238E27FC236}">
                <a16:creationId xmlns:a16="http://schemas.microsoft.com/office/drawing/2014/main" id="{9F978378-BE11-656C-F8C4-79BA2ED461B9}"/>
              </a:ext>
            </a:extLst>
          </p:cNvPr>
          <p:cNvSpPr>
            <a:spLocks noGrp="1"/>
          </p:cNvSpPr>
          <p:nvPr>
            <p:ph type="title"/>
          </p:nvPr>
        </p:nvSpPr>
        <p:spPr>
          <a:xfrm>
            <a:off x="5992237" y="373458"/>
            <a:ext cx="5334000" cy="1524000"/>
          </a:xfrm>
        </p:spPr>
        <p:txBody>
          <a:bodyPr>
            <a:normAutofit/>
          </a:bodyPr>
          <a:lstStyle/>
          <a:p>
            <a:r>
              <a:rPr lang="en-US"/>
              <a:t>Prior Day (Sunday, 1/1)</a:t>
            </a:r>
          </a:p>
        </p:txBody>
      </p:sp>
      <p:sp>
        <p:nvSpPr>
          <p:cNvPr id="3" name="Content Placeholder 2">
            <a:extLst>
              <a:ext uri="{FF2B5EF4-FFF2-40B4-BE49-F238E27FC236}">
                <a16:creationId xmlns:a16="http://schemas.microsoft.com/office/drawing/2014/main" id="{3F9CB6A0-215C-95AB-DDF7-8759B1FEA5AB}"/>
              </a:ext>
            </a:extLst>
          </p:cNvPr>
          <p:cNvSpPr>
            <a:spLocks noGrp="1"/>
          </p:cNvSpPr>
          <p:nvPr>
            <p:ph idx="1"/>
          </p:nvPr>
        </p:nvSpPr>
        <p:spPr>
          <a:xfrm>
            <a:off x="5995240" y="2059289"/>
            <a:ext cx="5684186" cy="4336069"/>
          </a:xfrm>
        </p:spPr>
        <p:txBody>
          <a:bodyPr vert="horz" lIns="91440" tIns="45720" rIns="91440" bIns="45720" rtlCol="0" anchor="t">
            <a:normAutofit/>
          </a:bodyPr>
          <a:lstStyle/>
          <a:p>
            <a:pPr marL="0" indent="0">
              <a:buNone/>
            </a:pPr>
            <a:endParaRPr lang="en-US" sz="2400">
              <a:solidFill>
                <a:srgbClr val="000000"/>
              </a:solidFill>
            </a:endParaRPr>
          </a:p>
          <a:p>
            <a:r>
              <a:rPr lang="en-US" sz="2400" dirty="0">
                <a:solidFill>
                  <a:srgbClr val="000000"/>
                </a:solidFill>
              </a:rPr>
              <a:t>Local band concert</a:t>
            </a:r>
            <a:endParaRPr lang="en-US" sz="2400" dirty="0">
              <a:solidFill>
                <a:srgbClr val="000000"/>
              </a:solidFill>
              <a:cs typeface="Calibri"/>
            </a:endParaRPr>
          </a:p>
          <a:p>
            <a:r>
              <a:rPr lang="en-US" sz="2400" dirty="0">
                <a:solidFill>
                  <a:srgbClr val="000000"/>
                </a:solidFill>
              </a:rPr>
              <a:t>Star players meet and greet</a:t>
            </a:r>
            <a:endParaRPr lang="en-US" sz="2400" dirty="0">
              <a:solidFill>
                <a:srgbClr val="000000"/>
              </a:solidFill>
              <a:cs typeface="Calibri"/>
            </a:endParaRPr>
          </a:p>
          <a:p>
            <a:r>
              <a:rPr lang="en-US" sz="2400" dirty="0">
                <a:solidFill>
                  <a:srgbClr val="000000"/>
                </a:solidFill>
              </a:rPr>
              <a:t>Football related activities for kids</a:t>
            </a:r>
          </a:p>
          <a:p>
            <a:r>
              <a:rPr lang="en-US" sz="2400" dirty="0">
                <a:solidFill>
                  <a:srgbClr val="000000"/>
                </a:solidFill>
              </a:rPr>
              <a:t>Private access for local high school teams and special fans</a:t>
            </a:r>
            <a:endParaRPr lang="en-US" sz="2400" dirty="0">
              <a:solidFill>
                <a:srgbClr val="000000"/>
              </a:solidFill>
              <a:cs typeface="Calibri"/>
            </a:endParaRPr>
          </a:p>
          <a:p>
            <a:r>
              <a:rPr lang="en-US" sz="2400" dirty="0">
                <a:solidFill>
                  <a:srgbClr val="000000"/>
                </a:solidFill>
              </a:rPr>
              <a:t>Food trucks with partnered restaurants</a:t>
            </a:r>
            <a:endParaRPr lang="en-US" sz="2400" dirty="0">
              <a:solidFill>
                <a:srgbClr val="000000"/>
              </a:solidFill>
              <a:cs typeface="Calibri"/>
            </a:endParaRPr>
          </a:p>
          <a:p>
            <a:endParaRPr lang="en-US" sz="2400">
              <a:solidFill>
                <a:srgbClr val="000000"/>
              </a:solidFill>
            </a:endParaRPr>
          </a:p>
          <a:p>
            <a:endParaRPr lang="en-US" sz="2400">
              <a:solidFill>
                <a:srgbClr val="000000"/>
              </a:solidFill>
            </a:endParaRPr>
          </a:p>
        </p:txBody>
      </p:sp>
    </p:spTree>
    <p:extLst>
      <p:ext uri="{BB962C8B-B14F-4D97-AF65-F5344CB8AC3E}">
        <p14:creationId xmlns:p14="http://schemas.microsoft.com/office/powerpoint/2010/main" val="4085059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F6BB-A009-D91D-A50E-B959FB639A3A}"/>
              </a:ext>
            </a:extLst>
          </p:cNvPr>
          <p:cNvSpPr>
            <a:spLocks noGrp="1"/>
          </p:cNvSpPr>
          <p:nvPr>
            <p:ph type="title"/>
          </p:nvPr>
        </p:nvSpPr>
        <p:spPr>
          <a:xfrm>
            <a:off x="762000" y="762000"/>
            <a:ext cx="5628640" cy="1524000"/>
          </a:xfrm>
        </p:spPr>
        <p:txBody>
          <a:bodyPr>
            <a:normAutofit/>
          </a:bodyPr>
          <a:lstStyle/>
          <a:p>
            <a:r>
              <a:rPr lang="en-US"/>
              <a:t>Pre-Game Band Performance</a:t>
            </a:r>
          </a:p>
        </p:txBody>
      </p:sp>
      <p:sp>
        <p:nvSpPr>
          <p:cNvPr id="3" name="Content Placeholder 2">
            <a:extLst>
              <a:ext uri="{FF2B5EF4-FFF2-40B4-BE49-F238E27FC236}">
                <a16:creationId xmlns:a16="http://schemas.microsoft.com/office/drawing/2014/main" id="{49C8B1AC-9B39-A939-FD59-9E6EEB583CD2}"/>
              </a:ext>
            </a:extLst>
          </p:cNvPr>
          <p:cNvSpPr>
            <a:spLocks noGrp="1"/>
          </p:cNvSpPr>
          <p:nvPr>
            <p:ph idx="1"/>
          </p:nvPr>
        </p:nvSpPr>
        <p:spPr>
          <a:xfrm>
            <a:off x="762000" y="2286000"/>
            <a:ext cx="5334000" cy="3810001"/>
          </a:xfrm>
        </p:spPr>
        <p:txBody>
          <a:bodyPr vert="horz" lIns="91440" tIns="45720" rIns="91440" bIns="45720" rtlCol="0" anchor="t">
            <a:normAutofit/>
          </a:bodyPr>
          <a:lstStyle/>
          <a:p>
            <a:pPr>
              <a:lnSpc>
                <a:spcPct val="115000"/>
              </a:lnSpc>
            </a:pPr>
            <a:r>
              <a:rPr lang="en-US" sz="2000" dirty="0">
                <a:ea typeface="+mn-lt"/>
                <a:cs typeface="+mn-lt"/>
              </a:rPr>
              <a:t>In stadium, 10 local high school teams play together</a:t>
            </a:r>
          </a:p>
          <a:p>
            <a:pPr>
              <a:lnSpc>
                <a:spcPct val="115000"/>
              </a:lnSpc>
            </a:pPr>
            <a:r>
              <a:rPr lang="en-US" sz="2000" dirty="0">
                <a:ea typeface="+mn-lt"/>
                <a:cs typeface="+mn-lt"/>
              </a:rPr>
              <a:t>Average Texas HS marching band size is 300 (txbands.com)</a:t>
            </a:r>
            <a:endParaRPr lang="en-US" sz="2000" dirty="0">
              <a:solidFill>
                <a:srgbClr val="FFFFFF">
                  <a:alpha val="70000"/>
                </a:srgbClr>
              </a:solidFill>
              <a:ea typeface="+mn-lt"/>
              <a:cs typeface="+mn-lt"/>
            </a:endParaRPr>
          </a:p>
          <a:p>
            <a:pPr>
              <a:lnSpc>
                <a:spcPct val="115000"/>
              </a:lnSpc>
            </a:pPr>
            <a:r>
              <a:rPr lang="en-US" sz="2000" dirty="0">
                <a:ea typeface="+mn-lt"/>
                <a:cs typeface="+mn-lt"/>
              </a:rPr>
              <a:t>Average of 3 members per band student</a:t>
            </a:r>
            <a:endParaRPr lang="en-US" sz="2000" dirty="0"/>
          </a:p>
          <a:p>
            <a:pPr>
              <a:lnSpc>
                <a:spcPct val="115000"/>
              </a:lnSpc>
            </a:pPr>
            <a:r>
              <a:rPr lang="en-US" sz="2000" dirty="0"/>
              <a:t>9000 ticket sale pull with families coming to see their students perform</a:t>
            </a:r>
            <a:endParaRPr lang="en-US" sz="2000" dirty="0">
              <a:solidFill>
                <a:srgbClr val="FFFFFF">
                  <a:alpha val="70000"/>
                </a:srgbClr>
              </a:solidFill>
            </a:endParaRPr>
          </a:p>
          <a:p>
            <a:pPr marL="0" indent="0">
              <a:lnSpc>
                <a:spcPct val="115000"/>
              </a:lnSpc>
              <a:buNone/>
            </a:pPr>
            <a:br>
              <a:rPr lang="en-US" sz="2000" dirty="0"/>
            </a:br>
            <a:endParaRPr lang="en-US" sz="2000"/>
          </a:p>
        </p:txBody>
      </p:sp>
      <p:pic>
        <p:nvPicPr>
          <p:cNvPr id="7" name="Picture 8" descr="A picture containing person, sport&#10;&#10;Description automatically generated">
            <a:extLst>
              <a:ext uri="{FF2B5EF4-FFF2-40B4-BE49-F238E27FC236}">
                <a16:creationId xmlns:a16="http://schemas.microsoft.com/office/drawing/2014/main" id="{5A1A72B2-3F80-7E27-4906-0BB566D2BFC2}"/>
              </a:ext>
            </a:extLst>
          </p:cNvPr>
          <p:cNvPicPr>
            <a:picLocks noChangeAspect="1"/>
          </p:cNvPicPr>
          <p:nvPr/>
        </p:nvPicPr>
        <p:blipFill rotWithShape="1">
          <a:blip r:embed="rId2"/>
          <a:srcRect t="20124" r="-1" b="9099"/>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Tree>
    <p:extLst>
      <p:ext uri="{BB962C8B-B14F-4D97-AF65-F5344CB8AC3E}">
        <p14:creationId xmlns:p14="http://schemas.microsoft.com/office/powerpoint/2010/main" val="1408379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B2CD7-6398-93D8-440D-D00489A8E37F}"/>
              </a:ext>
            </a:extLst>
          </p:cNvPr>
          <p:cNvSpPr>
            <a:spLocks noGrp="1"/>
          </p:cNvSpPr>
          <p:nvPr>
            <p:ph type="title"/>
          </p:nvPr>
        </p:nvSpPr>
        <p:spPr>
          <a:xfrm>
            <a:off x="3970366" y="609600"/>
            <a:ext cx="4267200" cy="1351472"/>
          </a:xfrm>
        </p:spPr>
        <p:txBody>
          <a:bodyPr>
            <a:normAutofit/>
          </a:bodyPr>
          <a:lstStyle/>
          <a:p>
            <a:pPr algn="ctr"/>
            <a:r>
              <a:rPr lang="en-US">
                <a:solidFill>
                  <a:schemeClr val="tx1">
                    <a:lumMod val="85000"/>
                    <a:lumOff val="15000"/>
                  </a:schemeClr>
                </a:solidFill>
              </a:rPr>
              <a:t>Halftime</a:t>
            </a:r>
          </a:p>
        </p:txBody>
      </p:sp>
      <p:pic>
        <p:nvPicPr>
          <p:cNvPr id="9" name="Picture 9">
            <a:extLst>
              <a:ext uri="{FF2B5EF4-FFF2-40B4-BE49-F238E27FC236}">
                <a16:creationId xmlns:a16="http://schemas.microsoft.com/office/drawing/2014/main" id="{08B55EE7-BB56-A321-9C16-C7A2DBBBB2E7}"/>
              </a:ext>
            </a:extLst>
          </p:cNvPr>
          <p:cNvPicPr>
            <a:picLocks noChangeAspect="1"/>
          </p:cNvPicPr>
          <p:nvPr/>
        </p:nvPicPr>
        <p:blipFill rotWithShape="1">
          <a:blip r:embed="rId2"/>
          <a:srcRect l="31064" r="30809" b="-1"/>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C3303FDC-D1C7-F787-B661-AA473D4C3B4F}"/>
              </a:ext>
            </a:extLst>
          </p:cNvPr>
          <p:cNvSpPr>
            <a:spLocks noGrp="1"/>
          </p:cNvSpPr>
          <p:nvPr>
            <p:ph idx="1"/>
          </p:nvPr>
        </p:nvSpPr>
        <p:spPr>
          <a:xfrm>
            <a:off x="4198966" y="2147357"/>
            <a:ext cx="3810000" cy="4101042"/>
          </a:xfrm>
        </p:spPr>
        <p:txBody>
          <a:bodyPr vert="horz" lIns="91440" tIns="45720" rIns="91440" bIns="45720" rtlCol="0" anchor="t">
            <a:normAutofit/>
          </a:bodyPr>
          <a:lstStyle/>
          <a:p>
            <a:r>
              <a:rPr lang="en-US" sz="2000" dirty="0">
                <a:solidFill>
                  <a:schemeClr val="tx1">
                    <a:lumMod val="85000"/>
                    <a:lumOff val="15000"/>
                  </a:schemeClr>
                </a:solidFill>
              </a:rPr>
              <a:t>Local football teams recognized on the field </a:t>
            </a:r>
          </a:p>
          <a:p>
            <a:r>
              <a:rPr lang="en-US" sz="2000" dirty="0">
                <a:solidFill>
                  <a:schemeClr val="tx1">
                    <a:lumMod val="85000"/>
                    <a:lumOff val="15000"/>
                  </a:schemeClr>
                </a:solidFill>
              </a:rPr>
              <a:t>Chance for players to be on the turf during the halftime game</a:t>
            </a:r>
            <a:endParaRPr lang="en-US" sz="2000" dirty="0">
              <a:solidFill>
                <a:schemeClr val="tx1">
                  <a:lumMod val="85000"/>
                  <a:lumOff val="15000"/>
                </a:schemeClr>
              </a:solidFill>
              <a:cs typeface="Calibri"/>
            </a:endParaRPr>
          </a:p>
          <a:p>
            <a:r>
              <a:rPr lang="en-US" sz="2000" dirty="0">
                <a:solidFill>
                  <a:schemeClr val="tx1">
                    <a:lumMod val="85000"/>
                    <a:lumOff val="15000"/>
                  </a:schemeClr>
                </a:solidFill>
              </a:rPr>
              <a:t>Mascot football game between high school and college teams </a:t>
            </a:r>
            <a:endParaRPr lang="en-US" sz="2000" dirty="0">
              <a:solidFill>
                <a:schemeClr val="tx1">
                  <a:lumMod val="85000"/>
                  <a:lumOff val="15000"/>
                </a:schemeClr>
              </a:solidFill>
              <a:cs typeface="Calibri"/>
            </a:endParaRPr>
          </a:p>
          <a:p>
            <a:endParaRPr lang="en-US" sz="2000">
              <a:solidFill>
                <a:schemeClr val="tx1">
                  <a:lumMod val="85000"/>
                  <a:lumOff val="15000"/>
                </a:schemeClr>
              </a:solidFill>
            </a:endParaRPr>
          </a:p>
        </p:txBody>
      </p:sp>
      <p:pic>
        <p:nvPicPr>
          <p:cNvPr id="4" name="Picture 4" descr="A picture containing person, grass, outdoor, player&#10;&#10;Description automatically generated">
            <a:extLst>
              <a:ext uri="{FF2B5EF4-FFF2-40B4-BE49-F238E27FC236}">
                <a16:creationId xmlns:a16="http://schemas.microsoft.com/office/drawing/2014/main" id="{D911B684-2B63-EF9D-3A61-4FCDAD0674FD}"/>
              </a:ext>
            </a:extLst>
          </p:cNvPr>
          <p:cNvPicPr>
            <a:picLocks noChangeAspect="1"/>
          </p:cNvPicPr>
          <p:nvPr/>
        </p:nvPicPr>
        <p:blipFill rotWithShape="1">
          <a:blip r:embed="rId3"/>
          <a:srcRect l="25918" r="22869" b="1"/>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Tree>
    <p:extLst>
      <p:ext uri="{BB962C8B-B14F-4D97-AF65-F5344CB8AC3E}">
        <p14:creationId xmlns:p14="http://schemas.microsoft.com/office/powerpoint/2010/main" val="978131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36951-98AB-36F4-47F4-EC74DD2583FA}"/>
              </a:ext>
            </a:extLst>
          </p:cNvPr>
          <p:cNvSpPr>
            <a:spLocks noGrp="1"/>
          </p:cNvSpPr>
          <p:nvPr>
            <p:ph type="title"/>
          </p:nvPr>
        </p:nvSpPr>
        <p:spPr>
          <a:xfrm>
            <a:off x="507942" y="574158"/>
            <a:ext cx="3595678" cy="1330839"/>
          </a:xfrm>
        </p:spPr>
        <p:txBody>
          <a:bodyPr>
            <a:normAutofit/>
          </a:bodyPr>
          <a:lstStyle/>
          <a:p>
            <a:r>
              <a:rPr lang="en-US" sz="5400"/>
              <a:t>Post-Game</a:t>
            </a:r>
          </a:p>
        </p:txBody>
      </p:sp>
      <p:sp>
        <p:nvSpPr>
          <p:cNvPr id="3" name="Content Placeholder 2">
            <a:extLst>
              <a:ext uri="{FF2B5EF4-FFF2-40B4-BE49-F238E27FC236}">
                <a16:creationId xmlns:a16="http://schemas.microsoft.com/office/drawing/2014/main" id="{F8BFD691-850D-4FE7-3D6B-3C305AC76AD5}"/>
              </a:ext>
            </a:extLst>
          </p:cNvPr>
          <p:cNvSpPr>
            <a:spLocks noGrp="1"/>
          </p:cNvSpPr>
          <p:nvPr>
            <p:ph idx="1"/>
          </p:nvPr>
        </p:nvSpPr>
        <p:spPr>
          <a:xfrm>
            <a:off x="321872" y="2194102"/>
            <a:ext cx="3973903" cy="3908586"/>
          </a:xfrm>
        </p:spPr>
        <p:txBody>
          <a:bodyPr vert="horz" lIns="91440" tIns="45720" rIns="91440" bIns="45720" rtlCol="0">
            <a:normAutofit/>
          </a:bodyPr>
          <a:lstStyle/>
          <a:p>
            <a:r>
              <a:rPr lang="en-US" sz="3200"/>
              <a:t>Texas Live!</a:t>
            </a:r>
          </a:p>
          <a:p>
            <a:r>
              <a:rPr lang="en-US" sz="3200"/>
              <a:t>Partnerships with local companies to kick off the night</a:t>
            </a:r>
          </a:p>
          <a:p>
            <a:pPr lvl="1"/>
            <a:r>
              <a:rPr lang="en-US" sz="3200"/>
              <a:t>Discounts and positive social environment</a:t>
            </a:r>
          </a:p>
          <a:p>
            <a:pPr lvl="1"/>
            <a:endParaRPr lang="en-US" sz="3200"/>
          </a:p>
        </p:txBody>
      </p:sp>
      <p:pic>
        <p:nvPicPr>
          <p:cNvPr id="4" name="Picture 4">
            <a:extLst>
              <a:ext uri="{FF2B5EF4-FFF2-40B4-BE49-F238E27FC236}">
                <a16:creationId xmlns:a16="http://schemas.microsoft.com/office/drawing/2014/main" id="{21AA3610-812A-9BE6-9548-55A1A8539C7E}"/>
              </a:ext>
            </a:extLst>
          </p:cNvPr>
          <p:cNvPicPr>
            <a:picLocks noChangeAspect="1"/>
          </p:cNvPicPr>
          <p:nvPr/>
        </p:nvPicPr>
        <p:blipFill rotWithShape="1">
          <a:blip r:embed="rId2"/>
          <a:srcRect l="15531" r="12115" b="-1"/>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1856579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BED7-E833-139B-8C57-DAC2C15AC71D}"/>
              </a:ext>
            </a:extLst>
          </p:cNvPr>
          <p:cNvSpPr>
            <a:spLocks noGrp="1"/>
          </p:cNvSpPr>
          <p:nvPr>
            <p:ph type="title"/>
          </p:nvPr>
        </p:nvSpPr>
        <p:spPr>
          <a:xfrm>
            <a:off x="354419" y="-70884"/>
            <a:ext cx="10208173" cy="1143000"/>
          </a:xfrm>
        </p:spPr>
        <p:txBody>
          <a:bodyPr/>
          <a:lstStyle/>
          <a:p>
            <a:r>
              <a:rPr lang="en-US"/>
              <a:t>Three-Week Marketing Plan: Dec. 12</a:t>
            </a:r>
          </a:p>
        </p:txBody>
      </p:sp>
      <p:graphicFrame>
        <p:nvGraphicFramePr>
          <p:cNvPr id="4" name="Table 4">
            <a:extLst>
              <a:ext uri="{FF2B5EF4-FFF2-40B4-BE49-F238E27FC236}">
                <a16:creationId xmlns:a16="http://schemas.microsoft.com/office/drawing/2014/main" id="{11CAB717-62A3-BC66-8995-6430315CF349}"/>
              </a:ext>
            </a:extLst>
          </p:cNvPr>
          <p:cNvGraphicFramePr>
            <a:graphicFrameLocks noGrp="1"/>
          </p:cNvGraphicFramePr>
          <p:nvPr>
            <p:ph idx="1"/>
            <p:extLst>
              <p:ext uri="{D42A27DB-BD31-4B8C-83A1-F6EECF244321}">
                <p14:modId xmlns:p14="http://schemas.microsoft.com/office/powerpoint/2010/main" val="4244196689"/>
              </p:ext>
            </p:extLst>
          </p:nvPr>
        </p:nvGraphicFramePr>
        <p:xfrm>
          <a:off x="354723" y="867104"/>
          <a:ext cx="11482583" cy="5832820"/>
        </p:xfrm>
        <a:graphic>
          <a:graphicData uri="http://schemas.openxmlformats.org/drawingml/2006/table">
            <a:tbl>
              <a:tblPr firstRow="1" bandRow="1">
                <a:tableStyleId>{125E5076-3810-47DD-B79F-674D7AD40C01}</a:tableStyleId>
              </a:tblPr>
              <a:tblGrid>
                <a:gridCol w="1640369">
                  <a:extLst>
                    <a:ext uri="{9D8B030D-6E8A-4147-A177-3AD203B41FA5}">
                      <a16:colId xmlns:a16="http://schemas.microsoft.com/office/drawing/2014/main" val="842616136"/>
                    </a:ext>
                  </a:extLst>
                </a:gridCol>
                <a:gridCol w="1640369">
                  <a:extLst>
                    <a:ext uri="{9D8B030D-6E8A-4147-A177-3AD203B41FA5}">
                      <a16:colId xmlns:a16="http://schemas.microsoft.com/office/drawing/2014/main" val="1031531074"/>
                    </a:ext>
                  </a:extLst>
                </a:gridCol>
                <a:gridCol w="1640369">
                  <a:extLst>
                    <a:ext uri="{9D8B030D-6E8A-4147-A177-3AD203B41FA5}">
                      <a16:colId xmlns:a16="http://schemas.microsoft.com/office/drawing/2014/main" val="2868771059"/>
                    </a:ext>
                  </a:extLst>
                </a:gridCol>
                <a:gridCol w="1640369">
                  <a:extLst>
                    <a:ext uri="{9D8B030D-6E8A-4147-A177-3AD203B41FA5}">
                      <a16:colId xmlns:a16="http://schemas.microsoft.com/office/drawing/2014/main" val="3365369354"/>
                    </a:ext>
                  </a:extLst>
                </a:gridCol>
                <a:gridCol w="1640369">
                  <a:extLst>
                    <a:ext uri="{9D8B030D-6E8A-4147-A177-3AD203B41FA5}">
                      <a16:colId xmlns:a16="http://schemas.microsoft.com/office/drawing/2014/main" val="2488274029"/>
                    </a:ext>
                  </a:extLst>
                </a:gridCol>
                <a:gridCol w="1640369">
                  <a:extLst>
                    <a:ext uri="{9D8B030D-6E8A-4147-A177-3AD203B41FA5}">
                      <a16:colId xmlns:a16="http://schemas.microsoft.com/office/drawing/2014/main" val="159641674"/>
                    </a:ext>
                  </a:extLst>
                </a:gridCol>
                <a:gridCol w="1640369">
                  <a:extLst>
                    <a:ext uri="{9D8B030D-6E8A-4147-A177-3AD203B41FA5}">
                      <a16:colId xmlns:a16="http://schemas.microsoft.com/office/drawing/2014/main" val="4151475629"/>
                    </a:ext>
                  </a:extLst>
                </a:gridCol>
              </a:tblGrid>
              <a:tr h="1937674">
                <a:tc>
                  <a:txBody>
                    <a:bodyPr/>
                    <a:lstStyle/>
                    <a:p>
                      <a:r>
                        <a:rPr lang="en-US" sz="1050" b="1">
                          <a:latin typeface="Avenir Next LT Pro"/>
                        </a:rPr>
                        <a:t>1</a:t>
                      </a:r>
                    </a:p>
                    <a:p>
                      <a:pPr lvl="0">
                        <a:buNone/>
                      </a:pPr>
                      <a:r>
                        <a:rPr lang="en-US" sz="1050" b="1">
                          <a:latin typeface="Avenir Next LT Pro"/>
                        </a:rPr>
                        <a:t>Contact all NIL Partner Businesses</a:t>
                      </a:r>
                    </a:p>
                    <a:p>
                      <a:pPr lvl="0">
                        <a:buNone/>
                      </a:pPr>
                      <a:r>
                        <a:rPr lang="en-US" sz="1050" b="1">
                          <a:solidFill>
                            <a:schemeClr val="accent6">
                              <a:lumMod val="75000"/>
                            </a:schemeClr>
                          </a:solidFill>
                          <a:latin typeface="Avenir Next LT Pro"/>
                        </a:rPr>
                        <a:t>Contact local markets</a:t>
                      </a:r>
                    </a:p>
                    <a:p>
                      <a:pPr lvl="0">
                        <a:buNone/>
                      </a:pPr>
                      <a:r>
                        <a:rPr lang="en-US" sz="1050" b="1">
                          <a:solidFill>
                            <a:schemeClr val="accent2"/>
                          </a:solidFill>
                          <a:latin typeface="Avenir Next LT Pro"/>
                        </a:rPr>
                        <a:t>Begin tech promotions</a:t>
                      </a: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2</a:t>
                      </a:r>
                    </a:p>
                    <a:p>
                      <a:pPr lvl="0">
                        <a:buNone/>
                      </a:pPr>
                      <a:r>
                        <a:rPr lang="en-US" sz="1050" b="1" u="none" strike="noStrike" noProof="0">
                          <a:latin typeface="Avenir Next LT Pro"/>
                        </a:rPr>
                        <a:t>Finalize NIL  Deal &amp; Contracts with LC</a:t>
                      </a:r>
                      <a:endParaRPr lang="en-US" sz="1050" b="1">
                        <a:latin typeface="Avenir Next LT Pro"/>
                      </a:endParaRPr>
                    </a:p>
                    <a:p>
                      <a:pPr lvl="0">
                        <a:buNone/>
                      </a:pPr>
                      <a:r>
                        <a:rPr lang="en-US" sz="1050" b="1">
                          <a:solidFill>
                            <a:schemeClr val="accent6">
                              <a:lumMod val="75000"/>
                            </a:schemeClr>
                          </a:solidFill>
                          <a:latin typeface="Avenir Next LT Pro"/>
                        </a:rPr>
                        <a:t>Continue outreach to local bands</a:t>
                      </a:r>
                    </a:p>
                    <a:p>
                      <a:pPr lvl="0">
                        <a:buNone/>
                      </a:pPr>
                      <a:r>
                        <a:rPr lang="en-US" sz="1050" b="1">
                          <a:solidFill>
                            <a:schemeClr val="accent2"/>
                          </a:solidFill>
                          <a:latin typeface="Avenir Next LT Pro"/>
                        </a:rPr>
                        <a:t>Engage excitement through what is to come over the 2-day event</a:t>
                      </a: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3</a:t>
                      </a:r>
                    </a:p>
                    <a:p>
                      <a:pPr lvl="0">
                        <a:buNone/>
                      </a:pPr>
                      <a:r>
                        <a:rPr lang="en-US" sz="1050" b="1">
                          <a:latin typeface="Avenir Next LT Pro"/>
                        </a:rPr>
                        <a:t>---------&gt;</a:t>
                      </a:r>
                    </a:p>
                    <a:p>
                      <a:pPr lvl="0">
                        <a:buNone/>
                      </a:pPr>
                      <a:endParaRPr lang="en-US" sz="1050" b="1">
                        <a:latin typeface="Avenir Next LT Pro"/>
                      </a:endParaRPr>
                    </a:p>
                    <a:p>
                      <a:pPr lvl="0">
                        <a:buNone/>
                      </a:pPr>
                      <a:r>
                        <a:rPr lang="en-US" sz="1050" b="1">
                          <a:solidFill>
                            <a:schemeClr val="accent6">
                              <a:lumMod val="75000"/>
                            </a:schemeClr>
                          </a:solidFill>
                          <a:latin typeface="Avenir Next LT Pro"/>
                        </a:rPr>
                        <a:t>---------&gt;</a:t>
                      </a:r>
                    </a:p>
                    <a:p>
                      <a:pPr lvl="0">
                        <a:buNone/>
                      </a:pPr>
                      <a:r>
                        <a:rPr lang="en-US" sz="1050" b="1">
                          <a:solidFill>
                            <a:schemeClr val="accent2"/>
                          </a:solidFill>
                          <a:latin typeface="Avenir Next LT Pro"/>
                        </a:rPr>
                        <a:t>Continue to excite the audience through the multi-day event</a:t>
                      </a:r>
                    </a:p>
                  </a:txBody>
                  <a:tcPr>
                    <a:lnL w="12700">
                      <a:solidFill>
                        <a:schemeClr val="tx1"/>
                      </a:solidFill>
                    </a:lnL>
                    <a:lnR w="0">
                      <a:noFill/>
                    </a:lnR>
                    <a:lnT w="12700">
                      <a:solidFill>
                        <a:schemeClr val="tx1"/>
                      </a:solidFill>
                    </a:lnT>
                    <a:lnB w="12700">
                      <a:solidFill>
                        <a:schemeClr val="tx1"/>
                      </a:solidFill>
                    </a:lnB>
                    <a:solidFill>
                      <a:schemeClr val="tx1"/>
                    </a:solidFill>
                  </a:tcPr>
                </a:tc>
                <a:tc>
                  <a:txBody>
                    <a:bodyPr/>
                    <a:lstStyle/>
                    <a:p>
                      <a:r>
                        <a:rPr lang="en-US" sz="1050" b="1">
                          <a:latin typeface="Avenir Next LT Pro"/>
                        </a:rPr>
                        <a:t>4</a:t>
                      </a:r>
                    </a:p>
                    <a:p>
                      <a:pPr lvl="0">
                        <a:buNone/>
                      </a:pPr>
                      <a:r>
                        <a:rPr lang="en-US" sz="1050" b="1" kern="1200">
                          <a:latin typeface="Avenir Next LT Pro"/>
                        </a:rPr>
                        <a:t>---------&gt;</a:t>
                      </a:r>
                    </a:p>
                    <a:p>
                      <a:pPr lvl="0">
                        <a:buNone/>
                      </a:pPr>
                      <a:endParaRPr lang="en-US" sz="1050" b="1" kern="1200">
                        <a:latin typeface="Avenir Next LT Pro"/>
                      </a:endParaRPr>
                    </a:p>
                    <a:p>
                      <a:pPr lvl="0">
                        <a:buNone/>
                      </a:pPr>
                      <a:r>
                        <a:rPr lang="en-US" sz="1050" b="1" kern="1200">
                          <a:solidFill>
                            <a:schemeClr val="accent6">
                              <a:lumMod val="75000"/>
                            </a:schemeClr>
                          </a:solidFill>
                          <a:latin typeface="Avenir Next LT Pro"/>
                        </a:rPr>
                        <a:t>---------&gt;</a:t>
                      </a:r>
                    </a:p>
                    <a:p>
                      <a:pPr lvl="0">
                        <a:buNone/>
                      </a:pPr>
                      <a:endParaRPr lang="en-US" sz="1050" b="1" kern="1200">
                        <a:latin typeface="Avenir Next LT Pro"/>
                      </a:endParaRPr>
                    </a:p>
                    <a:p>
                      <a:pPr lvl="0">
                        <a:buNone/>
                      </a:pPr>
                      <a:r>
                        <a:rPr lang="en-US" sz="1050" b="1" kern="1200">
                          <a:solidFill>
                            <a:schemeClr val="accent2"/>
                          </a:solidFill>
                          <a:latin typeface="Avenir Next LT Pro"/>
                        </a:rPr>
                        <a:t>---------&gt;</a:t>
                      </a:r>
                      <a:endParaRPr lang="en-US" sz="1050" b="1" kern="1200">
                        <a:latin typeface="Avenir Next LT Pro"/>
                      </a:endParaRPr>
                    </a:p>
                  </a:txBody>
                  <a:tcPr>
                    <a:lnL w="0">
                      <a:noFill/>
                    </a:lnL>
                    <a:lnR w="0">
                      <a:noFill/>
                    </a:lnR>
                    <a:lnT w="0">
                      <a:noFill/>
                    </a:lnT>
                    <a:lnB w="0">
                      <a:noFill/>
                    </a:lnB>
                    <a:solidFill>
                      <a:schemeClr val="tx1"/>
                    </a:solidFill>
                  </a:tcPr>
                </a:tc>
                <a:tc>
                  <a:txBody>
                    <a:bodyPr/>
                    <a:lstStyle/>
                    <a:p>
                      <a:r>
                        <a:rPr lang="en-US" sz="1050" b="1">
                          <a:latin typeface="Avenir Next LT Pro"/>
                        </a:rPr>
                        <a:t>5</a:t>
                      </a:r>
                    </a:p>
                    <a:p>
                      <a:pPr lvl="0">
                        <a:buNone/>
                      </a:pPr>
                      <a:r>
                        <a:rPr lang="en-US" sz="1050" b="1" u="none" strike="noStrike" noProof="0">
                          <a:latin typeface="Avenir Next LT Pro"/>
                        </a:rPr>
                        <a:t>Finalize  contracts &amp;  pitch to athletes</a:t>
                      </a:r>
                    </a:p>
                    <a:p>
                      <a:pPr lvl="0">
                        <a:buNone/>
                      </a:pPr>
                      <a:r>
                        <a:rPr lang="en-US" sz="1050" b="1" u="none" strike="noStrike" noProof="0">
                          <a:solidFill>
                            <a:schemeClr val="accent6">
                              <a:lumMod val="75000"/>
                            </a:schemeClr>
                          </a:solidFill>
                          <a:latin typeface="Avenir Next LT Pro"/>
                        </a:rPr>
                        <a:t>Gauge final interest on what local bands have interest</a:t>
                      </a:r>
                    </a:p>
                    <a:p>
                      <a:pPr lvl="0">
                        <a:buNone/>
                      </a:pPr>
                      <a:r>
                        <a:rPr lang="en-US" sz="1050" b="1" u="none" strike="noStrike" noProof="0">
                          <a:solidFill>
                            <a:schemeClr val="accent2"/>
                          </a:solidFill>
                          <a:latin typeface="Avenir Next LT Pro"/>
                        </a:rPr>
                        <a:t>Launch the initiative on the bowl game being "The Extended New Years Celebration"</a:t>
                      </a:r>
                      <a:endParaRPr lang="en-US" sz="1050" b="1" u="none" strike="noStrike" noProof="0">
                        <a:solidFill>
                          <a:srgbClr val="92D050"/>
                        </a:solidFill>
                        <a:latin typeface="Avenir Next LT Pro"/>
                      </a:endParaRPr>
                    </a:p>
                  </a:txBody>
                  <a:tcPr>
                    <a:lnL w="0">
                      <a:noFill/>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6</a:t>
                      </a:r>
                    </a:p>
                    <a:p>
                      <a:pPr lvl="0">
                        <a:buNone/>
                      </a:pPr>
                      <a:r>
                        <a:rPr lang="en-US" sz="1050" b="1" u="none" strike="noStrike" noProof="0">
                          <a:latin typeface="Avenir Next LT Pro"/>
                        </a:rPr>
                        <a:t>Continue to pitch contracts &amp; negotiate with athletes</a:t>
                      </a:r>
                    </a:p>
                    <a:p>
                      <a:pPr lvl="0">
                        <a:buNone/>
                      </a:pPr>
                      <a:r>
                        <a:rPr lang="en-US" sz="1050" b="1" u="none" strike="noStrike" noProof="0">
                          <a:solidFill>
                            <a:schemeClr val="accent6">
                              <a:lumMod val="75000"/>
                            </a:schemeClr>
                          </a:solidFill>
                          <a:latin typeface="Avenir Next LT Pro"/>
                        </a:rPr>
                        <a:t>Give last call on what bands will take part in the show</a:t>
                      </a:r>
                    </a:p>
                    <a:p>
                      <a:pPr lvl="0">
                        <a:buNone/>
                      </a:pPr>
                      <a:r>
                        <a:rPr lang="en-US" sz="1050" b="1" u="none" strike="noStrike" noProof="0">
                          <a:solidFill>
                            <a:schemeClr val="accent2"/>
                          </a:solidFill>
                          <a:latin typeface="Avenir Next LT Pro"/>
                        </a:rPr>
                        <a:t>Create continued excitement for the ultimate party to be at</a:t>
                      </a:r>
                      <a:endParaRPr lang="en-US" sz="1050" b="1" u="none" strike="noStrike" noProof="0">
                        <a:solidFill>
                          <a:srgbClr val="92D050"/>
                        </a:solidFill>
                        <a:latin typeface="Avenir Next LT Pro"/>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7</a:t>
                      </a:r>
                    </a:p>
                    <a:p>
                      <a:pPr lvl="0">
                        <a:buNone/>
                      </a:pPr>
                      <a:r>
                        <a:rPr lang="en-US" sz="1050" b="1" u="none" strike="noStrike" noProof="0">
                          <a:latin typeface="Avenir Next LT Pro"/>
                        </a:rPr>
                        <a:t>Begin to get player  signatures on contracts</a:t>
                      </a:r>
                    </a:p>
                    <a:p>
                      <a:pPr lvl="0">
                        <a:buNone/>
                      </a:pPr>
                      <a:r>
                        <a:rPr lang="en-US" sz="1050" b="1" u="none" strike="noStrike" noProof="0">
                          <a:solidFill>
                            <a:schemeClr val="accent6">
                              <a:lumMod val="75000"/>
                            </a:schemeClr>
                          </a:solidFill>
                          <a:latin typeface="Avenir Next LT Pro"/>
                        </a:rPr>
                        <a:t>Finalize list of local bands performing</a:t>
                      </a:r>
                    </a:p>
                    <a:p>
                      <a:pPr lvl="0">
                        <a:buNone/>
                      </a:pPr>
                      <a:r>
                        <a:rPr lang="en-US" sz="1050" b="1" u="none" strike="noStrike" noProof="0">
                          <a:solidFill>
                            <a:schemeClr val="accent2"/>
                          </a:solidFill>
                          <a:latin typeface="Avenir Next LT Pro"/>
                        </a:rPr>
                        <a:t>Release the list of the bands and engage excitement through that list</a:t>
                      </a:r>
                      <a:endParaRPr lang="en-US" sz="1050" b="1" u="none" strike="noStrike" noProof="0">
                        <a:solidFill>
                          <a:srgbClr val="92D050"/>
                        </a:solidFill>
                        <a:latin typeface="Avenir Next LT Pro"/>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extLst>
                  <a:ext uri="{0D108BD9-81ED-4DB2-BD59-A6C34878D82A}">
                    <a16:rowId xmlns:a16="http://schemas.microsoft.com/office/drawing/2014/main" val="1930318376"/>
                  </a:ext>
                </a:extLst>
              </a:tr>
              <a:tr h="1883466">
                <a:tc>
                  <a:txBody>
                    <a:bodyPr/>
                    <a:lstStyle/>
                    <a:p>
                      <a:r>
                        <a:rPr lang="en-US" sz="1050" b="1">
                          <a:latin typeface="Avenir Next LT Pro"/>
                        </a:rPr>
                        <a:t>8</a:t>
                      </a:r>
                    </a:p>
                    <a:p>
                      <a:pPr lvl="0">
                        <a:buNone/>
                      </a:pPr>
                      <a:r>
                        <a:rPr lang="en-US" sz="1050" b="1">
                          <a:latin typeface="Avenir Next LT Pro"/>
                        </a:rPr>
                        <a:t>---------&gt;</a:t>
                      </a:r>
                    </a:p>
                    <a:p>
                      <a:pPr lvl="0">
                        <a:buNone/>
                      </a:pPr>
                      <a:r>
                        <a:rPr lang="en-US" sz="1050" b="1">
                          <a:solidFill>
                            <a:schemeClr val="accent6">
                              <a:lumMod val="75000"/>
                            </a:schemeClr>
                          </a:solidFill>
                          <a:latin typeface="Avenir Next LT Pro"/>
                        </a:rPr>
                        <a:t>Prepare music that all bands will be playing in unison</a:t>
                      </a:r>
                    </a:p>
                    <a:p>
                      <a:pPr lvl="0">
                        <a:buNone/>
                      </a:pPr>
                      <a:r>
                        <a:rPr lang="en-US" sz="1050" b="1">
                          <a:solidFill>
                            <a:schemeClr val="accent2"/>
                          </a:solidFill>
                          <a:latin typeface="Avenir Next LT Pro"/>
                        </a:rPr>
                        <a:t>Start to profile local bands that will be performing</a:t>
                      </a:r>
                      <a:endParaRPr lang="en-US" sz="1050" b="1">
                        <a:solidFill>
                          <a:srgbClr val="92D050"/>
                        </a:solidFill>
                        <a:latin typeface="Avenir Next LT Pro"/>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9</a:t>
                      </a:r>
                    </a:p>
                    <a:p>
                      <a:pPr lvl="0">
                        <a:buNone/>
                      </a:pPr>
                      <a:r>
                        <a:rPr lang="en-US" sz="1050" b="1" u="none" strike="noStrike" noProof="0">
                          <a:latin typeface="Avenir Next LT Pro"/>
                        </a:rPr>
                        <a:t>Begin getting players acclimated with the local businesses</a:t>
                      </a:r>
                    </a:p>
                    <a:p>
                      <a:pPr lvl="0">
                        <a:buNone/>
                      </a:pPr>
                      <a:r>
                        <a:rPr lang="en-US" sz="1050" b="1" u="none" strike="noStrike" noProof="0">
                          <a:solidFill>
                            <a:schemeClr val="accent6">
                              <a:lumMod val="75000"/>
                            </a:schemeClr>
                          </a:solidFill>
                          <a:latin typeface="Avenir Next LT Pro"/>
                        </a:rPr>
                        <a:t>Ensure bands are set with their music</a:t>
                      </a:r>
                    </a:p>
                    <a:p>
                      <a:pPr lvl="0">
                        <a:buNone/>
                      </a:pPr>
                      <a:r>
                        <a:rPr lang="en-US" sz="1050" b="1" u="none" strike="noStrike" noProof="0">
                          <a:solidFill>
                            <a:schemeClr val="accent2"/>
                          </a:solidFill>
                          <a:latin typeface="Avenir Next LT Pro"/>
                        </a:rPr>
                        <a:t>---------&gt;</a:t>
                      </a:r>
                      <a:endParaRPr lang="en-US" sz="1050" b="1" u="none" strike="noStrike" noProof="0">
                        <a:solidFill>
                          <a:srgbClr val="92D050"/>
                        </a:solidFill>
                        <a:latin typeface="Avenir Next LT Pro"/>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10</a:t>
                      </a:r>
                    </a:p>
                    <a:p>
                      <a:pPr lvl="0">
                        <a:buNone/>
                      </a:pPr>
                      <a:r>
                        <a:rPr lang="en-US" sz="1050" b="1" u="none" strike="noStrike" noProof="0">
                          <a:latin typeface="Avenir Next LT Pro"/>
                        </a:rPr>
                        <a:t>Start player  advertising process &amp;  posting schedule</a:t>
                      </a:r>
                    </a:p>
                    <a:p>
                      <a:pPr lvl="0">
                        <a:buNone/>
                      </a:pPr>
                      <a:r>
                        <a:rPr lang="en-US" sz="1050" b="1" u="none" strike="noStrike" noProof="0">
                          <a:solidFill>
                            <a:schemeClr val="accent6">
                              <a:lumMod val="75000"/>
                            </a:schemeClr>
                          </a:solidFill>
                          <a:latin typeface="Avenir Next LT Pro"/>
                        </a:rPr>
                        <a:t>Begin outreach to obtain local football teams &amp; their families to the games</a:t>
                      </a:r>
                    </a:p>
                    <a:p>
                      <a:pPr lvl="0">
                        <a:buNone/>
                      </a:pPr>
                      <a:r>
                        <a:rPr lang="en-US" sz="1050" b="1" u="none" strike="noStrike" noProof="0">
                          <a:solidFill>
                            <a:schemeClr val="accent2"/>
                          </a:solidFill>
                          <a:latin typeface="Avenir Next LT Pro"/>
                        </a:rPr>
                        <a:t>---------&gt;</a:t>
                      </a:r>
                      <a:endParaRPr lang="en-US" sz="1050" b="1" u="none" strike="noStrike" noProof="0">
                        <a:solidFill>
                          <a:srgbClr val="92D050"/>
                        </a:solidFill>
                        <a:latin typeface="Avenir Next LT Pro"/>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tx1"/>
                    </a:solidFill>
                  </a:tcPr>
                </a:tc>
                <a:tc>
                  <a:txBody>
                    <a:bodyPr/>
                    <a:lstStyle/>
                    <a:p>
                      <a:r>
                        <a:rPr lang="en-US" sz="1050" b="1">
                          <a:latin typeface="Avenir Next LT Pro"/>
                        </a:rPr>
                        <a:t>11</a:t>
                      </a:r>
                    </a:p>
                    <a:p>
                      <a:pPr lvl="0">
                        <a:buNone/>
                      </a:pPr>
                      <a:r>
                        <a:rPr lang="en-US" sz="1050" b="1">
                          <a:latin typeface="Avenir Next LT Pro"/>
                        </a:rPr>
                        <a:t>---------&gt;</a:t>
                      </a:r>
                    </a:p>
                    <a:p>
                      <a:pPr lvl="0">
                        <a:buNone/>
                      </a:pPr>
                      <a:endParaRPr lang="en-US" sz="1050" b="1">
                        <a:latin typeface="Avenir Next LT Pro"/>
                      </a:endParaRPr>
                    </a:p>
                    <a:p>
                      <a:pPr lvl="0">
                        <a:buNone/>
                      </a:pPr>
                      <a:r>
                        <a:rPr lang="en-US" sz="1050" b="1">
                          <a:solidFill>
                            <a:schemeClr val="accent6">
                              <a:lumMod val="75000"/>
                            </a:schemeClr>
                          </a:solidFill>
                          <a:latin typeface="Avenir Next LT Pro"/>
                        </a:rPr>
                        <a:t>---------&gt;</a:t>
                      </a:r>
                    </a:p>
                    <a:p>
                      <a:pPr lvl="0">
                        <a:buNone/>
                      </a:pPr>
                      <a:r>
                        <a:rPr lang="en-US" sz="1050" b="1">
                          <a:solidFill>
                            <a:schemeClr val="accent2"/>
                          </a:solidFill>
                          <a:latin typeface="Avenir Next LT Pro"/>
                        </a:rPr>
                        <a:t>Begin to highlight the local football teams involved for halftime</a:t>
                      </a:r>
                    </a:p>
                  </a:txBody>
                  <a:tcPr>
                    <a:lnL w="12700">
                      <a:solidFill>
                        <a:schemeClr val="tx1"/>
                      </a:solidFill>
                    </a:lnL>
                    <a:lnR w="12700">
                      <a:solidFill>
                        <a:schemeClr val="tx1"/>
                      </a:solidFill>
                    </a:lnR>
                    <a:lnT w="0">
                      <a:noFill/>
                    </a:lnT>
                    <a:lnB w="12700">
                      <a:solidFill>
                        <a:schemeClr val="tx1"/>
                      </a:solidFill>
                    </a:lnB>
                    <a:solidFill>
                      <a:schemeClr val="tx1"/>
                    </a:solidFill>
                  </a:tcPr>
                </a:tc>
                <a:tc>
                  <a:txBody>
                    <a:bodyPr/>
                    <a:lstStyle/>
                    <a:p>
                      <a:r>
                        <a:rPr lang="en-US" sz="1050" b="1">
                          <a:latin typeface="Avenir Next LT Pro"/>
                        </a:rPr>
                        <a:t>12</a:t>
                      </a:r>
                    </a:p>
                    <a:p>
                      <a:pPr lvl="0">
                        <a:buNone/>
                      </a:pPr>
                      <a:r>
                        <a:rPr lang="en-US" sz="1050" b="1" u="none" strike="noStrike" noProof="0">
                          <a:latin typeface="Avenir Next LT Pro"/>
                        </a:rPr>
                        <a:t>Players begin posting on social media (first wave)</a:t>
                      </a:r>
                    </a:p>
                    <a:p>
                      <a:pPr lvl="0">
                        <a:buNone/>
                      </a:pPr>
                      <a:r>
                        <a:rPr lang="en-US" sz="1050" b="1" u="none" strike="noStrike" noProof="0">
                          <a:solidFill>
                            <a:schemeClr val="accent6">
                              <a:lumMod val="75000"/>
                            </a:schemeClr>
                          </a:solidFill>
                          <a:latin typeface="Avenir Next LT Pro"/>
                        </a:rPr>
                        <a:t>Keep constant communication with the bands on any accommodations needed</a:t>
                      </a:r>
                    </a:p>
                    <a:p>
                      <a:pPr lvl="0">
                        <a:buNone/>
                      </a:pPr>
                      <a:r>
                        <a:rPr lang="en-US" sz="1050" b="1" u="none" strike="noStrike" noProof="0">
                          <a:solidFill>
                            <a:schemeClr val="accent2"/>
                          </a:solidFill>
                          <a:latin typeface="Avenir Next LT Pro"/>
                        </a:rPr>
                        <a:t>---------&gt;</a:t>
                      </a:r>
                      <a:endParaRPr lang="en-US" sz="1050" b="1" u="none" strike="noStrike" noProof="0">
                        <a:solidFill>
                          <a:srgbClr val="92D050"/>
                        </a:solidFill>
                        <a:latin typeface="Avenir Next LT Pro"/>
                      </a:endParaRPr>
                    </a:p>
                    <a:p>
                      <a:pPr lvl="0">
                        <a:buNone/>
                      </a:pPr>
                      <a:endParaRPr lang="en-US" sz="1050" b="1" u="none" strike="noStrike" noProof="0">
                        <a:solidFill>
                          <a:srgbClr val="92D050"/>
                        </a:solidFill>
                        <a:latin typeface="Avenir Next LT Pro"/>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13</a:t>
                      </a:r>
                    </a:p>
                    <a:p>
                      <a:pPr lvl="0">
                        <a:buNone/>
                      </a:pPr>
                      <a:r>
                        <a:rPr lang="en-US" sz="1050" b="1">
                          <a:latin typeface="Avenir Next LT Pro"/>
                        </a:rPr>
                        <a:t>---------&gt;</a:t>
                      </a:r>
                    </a:p>
                    <a:p>
                      <a:pPr lvl="0">
                        <a:buNone/>
                      </a:pPr>
                      <a:endParaRPr lang="en-US" sz="1050" b="1">
                        <a:latin typeface="Avenir Next LT Pro"/>
                      </a:endParaRPr>
                    </a:p>
                    <a:p>
                      <a:pPr lvl="0">
                        <a:buNone/>
                      </a:pPr>
                      <a:r>
                        <a:rPr lang="en-US" sz="1050" b="1">
                          <a:solidFill>
                            <a:schemeClr val="accent6">
                              <a:lumMod val="75000"/>
                            </a:schemeClr>
                          </a:solidFill>
                          <a:latin typeface="Avenir Next LT Pro"/>
                        </a:rPr>
                        <a:t>---------&gt;</a:t>
                      </a:r>
                    </a:p>
                    <a:p>
                      <a:pPr lvl="0">
                        <a:buNone/>
                      </a:pPr>
                      <a:r>
                        <a:rPr lang="en-US" sz="1050" b="1">
                          <a:solidFill>
                            <a:schemeClr val="accent2"/>
                          </a:solidFill>
                          <a:latin typeface="Avenir Next LT Pro"/>
                        </a:rPr>
                        <a:t>Begin efforts to highlight actual players in the game</a:t>
                      </a:r>
                      <a:endParaRPr lang="en-US" sz="1050" b="1">
                        <a:solidFill>
                          <a:srgbClr val="92D050"/>
                        </a:solidFill>
                        <a:latin typeface="Avenir Next LT Pro"/>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14</a:t>
                      </a:r>
                    </a:p>
                    <a:p>
                      <a:pPr lvl="0">
                        <a:buNone/>
                      </a:pPr>
                      <a:r>
                        <a:rPr lang="en-US" sz="1050" b="1">
                          <a:latin typeface="Avenir Next LT Pro"/>
                        </a:rPr>
                        <a:t>---------&gt;</a:t>
                      </a:r>
                    </a:p>
                    <a:p>
                      <a:pPr lvl="0">
                        <a:buNone/>
                      </a:pPr>
                      <a:r>
                        <a:rPr lang="en-US" sz="1050" b="1">
                          <a:solidFill>
                            <a:schemeClr val="accent6">
                              <a:lumMod val="75000"/>
                            </a:schemeClr>
                          </a:solidFill>
                          <a:latin typeface="Avenir Next LT Pro"/>
                        </a:rPr>
                        <a:t>Reach out to charter buses to ensure everything is in place</a:t>
                      </a:r>
                    </a:p>
                    <a:p>
                      <a:pPr lvl="0">
                        <a:buNone/>
                      </a:pPr>
                      <a:r>
                        <a:rPr lang="en-US" sz="1050" b="1">
                          <a:solidFill>
                            <a:schemeClr val="accent2"/>
                          </a:solidFill>
                          <a:latin typeface="Avenir Next LT Pro"/>
                        </a:rPr>
                        <a:t>Talk about efforts in social media for what the players are doing in the community</a:t>
                      </a:r>
                      <a:endParaRPr lang="en-US" sz="1050" b="1">
                        <a:solidFill>
                          <a:srgbClr val="92D050"/>
                        </a:solidFill>
                        <a:latin typeface="Avenir Next LT Pro"/>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extLst>
                  <a:ext uri="{0D108BD9-81ED-4DB2-BD59-A6C34878D82A}">
                    <a16:rowId xmlns:a16="http://schemas.microsoft.com/office/drawing/2014/main" val="1733689035"/>
                  </a:ext>
                </a:extLst>
              </a:tr>
              <a:tr h="1983827">
                <a:tc>
                  <a:txBody>
                    <a:bodyPr/>
                    <a:lstStyle/>
                    <a:p>
                      <a:r>
                        <a:rPr lang="en-US" sz="1050" b="1">
                          <a:latin typeface="Avenir Next LT Pro"/>
                        </a:rPr>
                        <a:t>15</a:t>
                      </a:r>
                    </a:p>
                    <a:p>
                      <a:pPr lvl="0">
                        <a:buNone/>
                      </a:pPr>
                      <a:r>
                        <a:rPr lang="en-US" sz="1050" b="1">
                          <a:latin typeface="Avenir Next LT Pro"/>
                        </a:rPr>
                        <a:t>Players continue to market through social media &amp; ads</a:t>
                      </a:r>
                    </a:p>
                    <a:p>
                      <a:pPr lvl="0">
                        <a:buNone/>
                      </a:pPr>
                      <a:r>
                        <a:rPr lang="en-US" sz="1050" b="1">
                          <a:solidFill>
                            <a:schemeClr val="accent6">
                              <a:lumMod val="75000"/>
                            </a:schemeClr>
                          </a:solidFill>
                          <a:latin typeface="Avenir Next LT Pro"/>
                        </a:rPr>
                        <a:t>Begin setup and placing signage for the band performances</a:t>
                      </a:r>
                    </a:p>
                    <a:p>
                      <a:pPr lvl="0">
                        <a:buNone/>
                      </a:pPr>
                      <a:r>
                        <a:rPr lang="en-US" sz="1050" b="1">
                          <a:solidFill>
                            <a:schemeClr val="accent2"/>
                          </a:solidFill>
                          <a:latin typeface="Avenir Next LT Pro"/>
                        </a:rPr>
                        <a:t>Begin countdown to game</a:t>
                      </a:r>
                      <a:endParaRPr lang="en-US" sz="1050" b="1">
                        <a:solidFill>
                          <a:srgbClr val="92D050"/>
                        </a:solidFill>
                        <a:latin typeface="Avenir Next LT Pro"/>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16</a:t>
                      </a:r>
                    </a:p>
                    <a:p>
                      <a:pPr lvl="0">
                        <a:buNone/>
                      </a:pPr>
                      <a:r>
                        <a:rPr lang="en-US" sz="1050" b="1">
                          <a:latin typeface="Avenir Next LT Pro"/>
                        </a:rPr>
                        <a:t>Second large wave of posting begins</a:t>
                      </a:r>
                    </a:p>
                    <a:p>
                      <a:pPr lvl="0">
                        <a:buNone/>
                      </a:pPr>
                      <a:r>
                        <a:rPr lang="en-US" sz="1050" b="1">
                          <a:solidFill>
                            <a:schemeClr val="accent6">
                              <a:lumMod val="75000"/>
                            </a:schemeClr>
                          </a:solidFill>
                          <a:latin typeface="Avenir Next LT Pro"/>
                        </a:rPr>
                        <a:t>Continue setup of the plaza and the stadium</a:t>
                      </a:r>
                    </a:p>
                    <a:p>
                      <a:pPr lvl="0">
                        <a:buNone/>
                      </a:pPr>
                      <a:r>
                        <a:rPr lang="en-US" sz="1050" b="1">
                          <a:solidFill>
                            <a:schemeClr val="accent2"/>
                          </a:solidFill>
                          <a:latin typeface="Avenir Next LT Pro"/>
                        </a:rPr>
                        <a:t>Continue countdown to game along with top highlights</a:t>
                      </a:r>
                      <a:endParaRPr lang="en-US" sz="1050" b="1">
                        <a:solidFill>
                          <a:srgbClr val="92D050"/>
                        </a:solidFill>
                        <a:latin typeface="Avenir Next LT Pro"/>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tx1"/>
                    </a:solidFill>
                  </a:tcPr>
                </a:tc>
                <a:tc>
                  <a:txBody>
                    <a:bodyPr/>
                    <a:lstStyle/>
                    <a:p>
                      <a:r>
                        <a:rPr lang="en-US" sz="1050" b="1">
                          <a:latin typeface="Avenir Next LT Pro"/>
                        </a:rPr>
                        <a:t>17</a:t>
                      </a:r>
                    </a:p>
                    <a:p>
                      <a:pPr lvl="0">
                        <a:buNone/>
                      </a:pPr>
                      <a:r>
                        <a:rPr lang="en-US" sz="1050" b="1">
                          <a:latin typeface="Avenir Next LT Pro"/>
                        </a:rPr>
                        <a:t>---------&gt;</a:t>
                      </a:r>
                    </a:p>
                    <a:p>
                      <a:pPr lvl="0">
                        <a:buNone/>
                      </a:pPr>
                      <a:endParaRPr lang="en-US" sz="1050" b="1">
                        <a:latin typeface="Avenir Next LT Pro"/>
                      </a:endParaRPr>
                    </a:p>
                    <a:p>
                      <a:pPr lvl="0">
                        <a:buNone/>
                      </a:pPr>
                      <a:r>
                        <a:rPr lang="en-US" sz="1050" b="1">
                          <a:solidFill>
                            <a:schemeClr val="accent6">
                              <a:lumMod val="75000"/>
                            </a:schemeClr>
                          </a:solidFill>
                          <a:latin typeface="Avenir Next LT Pro"/>
                        </a:rPr>
                        <a:t>---------&gt;</a:t>
                      </a:r>
                    </a:p>
                    <a:p>
                      <a:pPr lvl="0">
                        <a:buNone/>
                      </a:pPr>
                      <a:endParaRPr lang="en-US" sz="1050" b="1">
                        <a:solidFill>
                          <a:schemeClr val="accent2"/>
                        </a:solidFill>
                        <a:latin typeface="Avenir Next LT Pro"/>
                      </a:endParaRPr>
                    </a:p>
                    <a:p>
                      <a:pPr lvl="0">
                        <a:buNone/>
                      </a:pPr>
                      <a:r>
                        <a:rPr lang="en-US" sz="1050" b="1">
                          <a:solidFill>
                            <a:schemeClr val="accent2"/>
                          </a:solidFill>
                          <a:latin typeface="Avenir Next LT Pro"/>
                        </a:rPr>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050" b="1">
                          <a:latin typeface="Avenir Next LT Pro"/>
                        </a:rPr>
                        <a:t>18</a:t>
                      </a:r>
                    </a:p>
                    <a:p>
                      <a:pPr lvl="0">
                        <a:buNone/>
                      </a:pPr>
                      <a:r>
                        <a:rPr lang="en-US" sz="1050" b="1">
                          <a:latin typeface="Avenir Next LT Pro"/>
                        </a:rPr>
                        <a:t>Continue to engage with the fans &amp; bring brand awareness</a:t>
                      </a:r>
                    </a:p>
                    <a:p>
                      <a:pPr lvl="0">
                        <a:buNone/>
                      </a:pPr>
                      <a:r>
                        <a:rPr lang="en-US" sz="1050" b="1">
                          <a:solidFill>
                            <a:schemeClr val="accent6">
                              <a:lumMod val="75000"/>
                            </a:schemeClr>
                          </a:solidFill>
                          <a:latin typeface="Avenir Next LT Pro"/>
                        </a:rPr>
                        <a:t>Reach out to all bands one more time to ensure everything is in place</a:t>
                      </a:r>
                    </a:p>
                    <a:p>
                      <a:pPr lvl="0">
                        <a:buNone/>
                      </a:pPr>
                      <a:r>
                        <a:rPr lang="en-US" sz="1050" b="1">
                          <a:solidFill>
                            <a:schemeClr val="accent2"/>
                          </a:solidFill>
                          <a:latin typeface="Avenir Next LT Pro"/>
                        </a:rPr>
                        <a:t>Recap the pregame, midgame and postgame activities</a:t>
                      </a:r>
                    </a:p>
                    <a:p>
                      <a:pPr lvl="0">
                        <a:buNone/>
                      </a:pPr>
                      <a:endParaRPr lang="en-US" sz="1050" b="1">
                        <a:solidFill>
                          <a:srgbClr val="92D050"/>
                        </a:solidFill>
                        <a:latin typeface="Avenir Next LT Pro"/>
                      </a:endParaRP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19</a:t>
                      </a:r>
                    </a:p>
                    <a:p>
                      <a:pPr lvl="0">
                        <a:buNone/>
                      </a:pPr>
                      <a:r>
                        <a:rPr lang="en-US" sz="1050" b="1">
                          <a:latin typeface="Avenir Next LT Pro"/>
                        </a:rPr>
                        <a:t>---------&gt;</a:t>
                      </a:r>
                    </a:p>
                    <a:p>
                      <a:pPr lvl="0">
                        <a:buNone/>
                      </a:pPr>
                      <a:endParaRPr lang="en-US" sz="1050" b="1">
                        <a:latin typeface="Avenir Next LT Pro"/>
                      </a:endParaRPr>
                    </a:p>
                    <a:p>
                      <a:pPr lvl="0">
                        <a:buNone/>
                      </a:pPr>
                      <a:r>
                        <a:rPr lang="en-US" sz="1050" b="1">
                          <a:solidFill>
                            <a:schemeClr val="accent6">
                              <a:lumMod val="75000"/>
                            </a:schemeClr>
                          </a:solidFill>
                          <a:latin typeface="Avenir Next LT Pro"/>
                        </a:rPr>
                        <a:t>---------&gt;</a:t>
                      </a:r>
                    </a:p>
                    <a:p>
                      <a:pPr lvl="0">
                        <a:buNone/>
                      </a:pPr>
                      <a:r>
                        <a:rPr lang="en-US" sz="1050" b="1">
                          <a:solidFill>
                            <a:schemeClr val="accent2"/>
                          </a:solidFill>
                          <a:latin typeface="Avenir Next LT Pro"/>
                        </a:rPr>
                        <a:t>Final marketing efforts along with last minute ticket packages</a:t>
                      </a:r>
                      <a:endParaRPr lang="en-US" sz="1050" b="1">
                        <a:solidFill>
                          <a:srgbClr val="92D050"/>
                        </a:solidFill>
                        <a:latin typeface="Avenir Next LT Pro"/>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20</a:t>
                      </a:r>
                    </a:p>
                    <a:p>
                      <a:pPr lvl="0">
                        <a:buNone/>
                      </a:pPr>
                      <a:r>
                        <a:rPr lang="en-US" sz="1050" b="1">
                          <a:latin typeface="Avenir Next LT Pro"/>
                        </a:rPr>
                        <a:t>Final wave of posting before gameday, exciting the fans</a:t>
                      </a:r>
                    </a:p>
                    <a:p>
                      <a:pPr lvl="0">
                        <a:buNone/>
                      </a:pPr>
                      <a:r>
                        <a:rPr lang="en-US" sz="1050" b="1">
                          <a:solidFill>
                            <a:schemeClr val="accent6">
                              <a:lumMod val="75000"/>
                            </a:schemeClr>
                          </a:solidFill>
                          <a:latin typeface="Avenir Next LT Pro"/>
                        </a:rPr>
                        <a:t>Ensure the plaza is ready and the stadium is still equipped to handle all bands</a:t>
                      </a:r>
                    </a:p>
                    <a:p>
                      <a:pPr lvl="0">
                        <a:buNone/>
                      </a:pPr>
                      <a:r>
                        <a:rPr lang="en-US" sz="1050" b="1">
                          <a:solidFill>
                            <a:schemeClr val="accent2"/>
                          </a:solidFill>
                          <a:latin typeface="Avenir Next LT Pro"/>
                        </a:rPr>
                        <a:t>Get the fans excited for the player arrivals and everyone arriving at the stadium</a:t>
                      </a: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tc>
                  <a:txBody>
                    <a:bodyPr/>
                    <a:lstStyle/>
                    <a:p>
                      <a:r>
                        <a:rPr lang="en-US" sz="1050" b="1">
                          <a:latin typeface="Avenir Next LT Pro"/>
                        </a:rPr>
                        <a:t>21</a:t>
                      </a:r>
                    </a:p>
                    <a:p>
                      <a:pPr lvl="0">
                        <a:buNone/>
                      </a:pPr>
                      <a:r>
                        <a:rPr lang="en-US" sz="1050" b="1">
                          <a:latin typeface="Avenir Next LT Pro"/>
                        </a:rPr>
                        <a:t>Last minute engagements that may pop up for the athletes</a:t>
                      </a:r>
                    </a:p>
                    <a:p>
                      <a:pPr lvl="0">
                        <a:buNone/>
                      </a:pPr>
                      <a:r>
                        <a:rPr lang="en-US" sz="1050" b="1">
                          <a:solidFill>
                            <a:schemeClr val="accent6">
                              <a:lumMod val="75000"/>
                            </a:schemeClr>
                          </a:solidFill>
                          <a:latin typeface="Avenir Next LT Pro"/>
                        </a:rPr>
                        <a:t>Finalize last minute setup before gameday</a:t>
                      </a:r>
                    </a:p>
                    <a:p>
                      <a:pPr lvl="0">
                        <a:buNone/>
                      </a:pPr>
                      <a:r>
                        <a:rPr lang="en-US" sz="1050" b="1">
                          <a:solidFill>
                            <a:schemeClr val="accent2"/>
                          </a:solidFill>
                          <a:latin typeface="Avenir Next LT Pro"/>
                        </a:rPr>
                        <a:t>Typical gameday marketing activities with player and activity content</a:t>
                      </a:r>
                      <a:endParaRPr lang="en-US" sz="1050" b="1">
                        <a:solidFill>
                          <a:srgbClr val="92D050"/>
                        </a:solidFill>
                        <a:latin typeface="Avenir Next LT Pro"/>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tx1"/>
                    </a:solidFill>
                  </a:tcPr>
                </a:tc>
                <a:extLst>
                  <a:ext uri="{0D108BD9-81ED-4DB2-BD59-A6C34878D82A}">
                    <a16:rowId xmlns:a16="http://schemas.microsoft.com/office/drawing/2014/main" val="1501418110"/>
                  </a:ext>
                </a:extLst>
              </a:tr>
            </a:tbl>
          </a:graphicData>
        </a:graphic>
      </p:graphicFrame>
      <p:sp>
        <p:nvSpPr>
          <p:cNvPr id="3" name="TextBox 2">
            <a:extLst>
              <a:ext uri="{FF2B5EF4-FFF2-40B4-BE49-F238E27FC236}">
                <a16:creationId xmlns:a16="http://schemas.microsoft.com/office/drawing/2014/main" id="{6B1302A5-E9CA-972D-94D6-E7018BAEAFAB}"/>
              </a:ext>
            </a:extLst>
          </p:cNvPr>
          <p:cNvSpPr txBox="1"/>
          <p:nvPr/>
        </p:nvSpPr>
        <p:spPr>
          <a:xfrm>
            <a:off x="8811199" y="128247"/>
            <a:ext cx="338271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White: NIL Agreements</a:t>
            </a:r>
            <a:endParaRPr lang="en-US" sz="1400" b="1">
              <a:solidFill>
                <a:schemeClr val="bg1"/>
              </a:solidFill>
              <a:cs typeface="Calibri"/>
            </a:endParaRPr>
          </a:p>
          <a:p>
            <a:r>
              <a:rPr lang="en-US" sz="1400" b="1">
                <a:solidFill>
                  <a:schemeClr val="accent6">
                    <a:lumMod val="75000"/>
                  </a:schemeClr>
                </a:solidFill>
              </a:rPr>
              <a:t>Green: Event Operations</a:t>
            </a:r>
            <a:endParaRPr lang="en-US" sz="1400" b="1">
              <a:solidFill>
                <a:schemeClr val="accent6">
                  <a:lumMod val="75000"/>
                </a:schemeClr>
              </a:solidFill>
              <a:cs typeface="Calibri"/>
            </a:endParaRPr>
          </a:p>
          <a:p>
            <a:r>
              <a:rPr lang="en-US" sz="1400" b="1">
                <a:solidFill>
                  <a:schemeClr val="accent2"/>
                </a:solidFill>
              </a:rPr>
              <a:t>Orange: Promotions</a:t>
            </a:r>
            <a:endParaRPr lang="en-US" sz="1400" b="1">
              <a:solidFill>
                <a:schemeClr val="accent2"/>
              </a:solidFill>
              <a:cs typeface="Calibri"/>
            </a:endParaRPr>
          </a:p>
        </p:txBody>
      </p:sp>
    </p:spTree>
    <p:extLst>
      <p:ext uri="{BB962C8B-B14F-4D97-AF65-F5344CB8AC3E}">
        <p14:creationId xmlns:p14="http://schemas.microsoft.com/office/powerpoint/2010/main" val="258667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4EF86-D82C-D26F-CEB2-D851745FBB9E}"/>
              </a:ext>
            </a:extLst>
          </p:cNvPr>
          <p:cNvSpPr>
            <a:spLocks noGrp="1"/>
          </p:cNvSpPr>
          <p:nvPr>
            <p:ph type="title"/>
          </p:nvPr>
        </p:nvSpPr>
        <p:spPr>
          <a:xfrm>
            <a:off x="838200" y="365125"/>
            <a:ext cx="10515600" cy="1325563"/>
          </a:xfrm>
        </p:spPr>
        <p:txBody>
          <a:bodyPr>
            <a:normAutofit/>
          </a:bodyPr>
          <a:lstStyle/>
          <a:p>
            <a:r>
              <a:rPr lang="en-US" sz="4200" dirty="0"/>
              <a:t>Budget Breakdown</a:t>
            </a:r>
            <a:br>
              <a:rPr lang="en-US" sz="4200" dirty="0"/>
            </a:br>
            <a:r>
              <a:rPr lang="en-US" sz="4200" dirty="0">
                <a:cs typeface="Calibri Light"/>
              </a:rPr>
              <a:t>Total: $30,000</a:t>
            </a:r>
          </a:p>
        </p:txBody>
      </p:sp>
      <p:sp>
        <p:nvSpPr>
          <p:cNvPr id="9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CAA9B591-2DFE-6200-338E-07EEB5C9DEBE}"/>
              </a:ext>
            </a:extLst>
          </p:cNvPr>
          <p:cNvGraphicFramePr>
            <a:graphicFrameLocks noGrp="1"/>
          </p:cNvGraphicFramePr>
          <p:nvPr>
            <p:ph idx="1"/>
            <p:extLst>
              <p:ext uri="{D42A27DB-BD31-4B8C-83A1-F6EECF244321}">
                <p14:modId xmlns:p14="http://schemas.microsoft.com/office/powerpoint/2010/main" val="97414676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87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62C2-D0E1-F484-A2A5-15C266D0932E}"/>
              </a:ext>
            </a:extLst>
          </p:cNvPr>
          <p:cNvSpPr>
            <a:spLocks noGrp="1"/>
          </p:cNvSpPr>
          <p:nvPr>
            <p:ph type="title"/>
          </p:nvPr>
        </p:nvSpPr>
        <p:spPr>
          <a:xfrm>
            <a:off x="850604" y="0"/>
            <a:ext cx="10668000" cy="1524000"/>
          </a:xfrm>
        </p:spPr>
        <p:txBody>
          <a:bodyPr>
            <a:normAutofit/>
          </a:bodyPr>
          <a:lstStyle/>
          <a:p>
            <a:r>
              <a:rPr lang="en-US" sz="5400"/>
              <a:t>Ticket Sales Increased</a:t>
            </a:r>
          </a:p>
        </p:txBody>
      </p:sp>
      <p:sp>
        <p:nvSpPr>
          <p:cNvPr id="3" name="Content Placeholder 2">
            <a:extLst>
              <a:ext uri="{FF2B5EF4-FFF2-40B4-BE49-F238E27FC236}">
                <a16:creationId xmlns:a16="http://schemas.microsoft.com/office/drawing/2014/main" id="{23C3F9C6-A152-6FF7-3657-34EB406ADBCE}"/>
              </a:ext>
            </a:extLst>
          </p:cNvPr>
          <p:cNvSpPr>
            <a:spLocks noGrp="1"/>
          </p:cNvSpPr>
          <p:nvPr>
            <p:ph idx="1"/>
          </p:nvPr>
        </p:nvSpPr>
        <p:spPr>
          <a:xfrm>
            <a:off x="903767" y="2782186"/>
            <a:ext cx="10668000" cy="3818083"/>
          </a:xfrm>
        </p:spPr>
        <p:txBody>
          <a:bodyPr vert="horz" lIns="91440" tIns="45720" rIns="91440" bIns="45720" rtlCol="0" anchor="t">
            <a:normAutofit/>
          </a:bodyPr>
          <a:lstStyle/>
          <a:p>
            <a:endParaRPr lang="en-US">
              <a:solidFill>
                <a:srgbClr val="000000"/>
              </a:solidFill>
            </a:endParaRPr>
          </a:p>
          <a:p>
            <a:r>
              <a:rPr lang="en-US">
                <a:solidFill>
                  <a:srgbClr val="000000"/>
                </a:solidFill>
              </a:rPr>
              <a:t>Add 15,000 ticket sales</a:t>
            </a:r>
          </a:p>
          <a:p>
            <a:r>
              <a:rPr lang="en-US">
                <a:solidFill>
                  <a:srgbClr val="000000"/>
                </a:solidFill>
              </a:rPr>
              <a:t>Marching Band Fans: 9,000</a:t>
            </a:r>
          </a:p>
          <a:p>
            <a:r>
              <a:rPr lang="en-US">
                <a:solidFill>
                  <a:srgbClr val="000000"/>
                </a:solidFill>
              </a:rPr>
              <a:t>High School Fans: 1,600</a:t>
            </a:r>
          </a:p>
          <a:p>
            <a:r>
              <a:rPr lang="en-US">
                <a:solidFill>
                  <a:srgbClr val="000000"/>
                </a:solidFill>
              </a:rPr>
              <a:t>New Pulled in Fans: 4,000</a:t>
            </a:r>
          </a:p>
          <a:p>
            <a:r>
              <a:rPr lang="en-US">
                <a:solidFill>
                  <a:srgbClr val="000000"/>
                </a:solidFill>
              </a:rPr>
              <a:t>Traveling Team Fans: 600</a:t>
            </a:r>
          </a:p>
          <a:p>
            <a:r>
              <a:rPr lang="en-US">
                <a:solidFill>
                  <a:srgbClr val="000000"/>
                </a:solidFill>
              </a:rPr>
              <a:t>Unpurchased Performers: 4,000</a:t>
            </a:r>
          </a:p>
          <a:p>
            <a:endParaRPr lang="en-US">
              <a:solidFill>
                <a:srgbClr val="000000"/>
              </a:solidFill>
            </a:endParaRPr>
          </a:p>
          <a:p>
            <a:endParaRPr lang="en-US">
              <a:solidFill>
                <a:srgbClr val="000000"/>
              </a:solidFill>
            </a:endParaRPr>
          </a:p>
        </p:txBody>
      </p:sp>
      <p:sp>
        <p:nvSpPr>
          <p:cNvPr id="4" name="Rectangle 3">
            <a:extLst>
              <a:ext uri="{FF2B5EF4-FFF2-40B4-BE49-F238E27FC236}">
                <a16:creationId xmlns:a16="http://schemas.microsoft.com/office/drawing/2014/main" id="{AB892DDD-A4A9-FC2A-72D6-DE056E5B8AF6}"/>
              </a:ext>
            </a:extLst>
          </p:cNvPr>
          <p:cNvSpPr/>
          <p:nvPr/>
        </p:nvSpPr>
        <p:spPr>
          <a:xfrm>
            <a:off x="854149" y="1527543"/>
            <a:ext cx="4935276" cy="1346789"/>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000000"/>
                </a:solidFill>
              </a:rPr>
              <a:t>Past Non-Semi Game: 54,828</a:t>
            </a:r>
          </a:p>
        </p:txBody>
      </p:sp>
      <p:sp>
        <p:nvSpPr>
          <p:cNvPr id="5" name="Rectangle 4">
            <a:extLst>
              <a:ext uri="{FF2B5EF4-FFF2-40B4-BE49-F238E27FC236}">
                <a16:creationId xmlns:a16="http://schemas.microsoft.com/office/drawing/2014/main" id="{20CC4720-1EFF-A961-FB9B-B8251274FD4C}"/>
              </a:ext>
            </a:extLst>
          </p:cNvPr>
          <p:cNvSpPr/>
          <p:nvPr/>
        </p:nvSpPr>
        <p:spPr>
          <a:xfrm>
            <a:off x="7261370" y="1519790"/>
            <a:ext cx="3544186" cy="135564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Goal:</a:t>
            </a:r>
          </a:p>
          <a:p>
            <a:pPr algn="ctr"/>
            <a:r>
              <a:rPr lang="en-US" sz="4000" b="1"/>
              <a:t>70,000</a:t>
            </a:r>
          </a:p>
        </p:txBody>
      </p:sp>
      <p:sp>
        <p:nvSpPr>
          <p:cNvPr id="6" name="Rectangle 5">
            <a:extLst>
              <a:ext uri="{FF2B5EF4-FFF2-40B4-BE49-F238E27FC236}">
                <a16:creationId xmlns:a16="http://schemas.microsoft.com/office/drawing/2014/main" id="{0A704070-B1A2-F344-37D4-261DC03442AF}"/>
              </a:ext>
            </a:extLst>
          </p:cNvPr>
          <p:cNvSpPr/>
          <p:nvPr/>
        </p:nvSpPr>
        <p:spPr>
          <a:xfrm>
            <a:off x="7262479" y="3275270"/>
            <a:ext cx="3473300" cy="3047999"/>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cs typeface="Calibri"/>
              </a:rPr>
              <a:t>Total New Tickets Sold: 15,200</a:t>
            </a:r>
          </a:p>
          <a:p>
            <a:pPr algn="ctr"/>
            <a:endParaRPr lang="en-US" sz="3200">
              <a:cs typeface="Calibri"/>
            </a:endParaRPr>
          </a:p>
          <a:p>
            <a:pPr algn="ctr"/>
            <a:r>
              <a:rPr lang="en-US" sz="3200" dirty="0">
                <a:cs typeface="Calibri"/>
              </a:rPr>
              <a:t>Total New Bowl Attendance: 74,000</a:t>
            </a:r>
          </a:p>
        </p:txBody>
      </p:sp>
    </p:spTree>
    <p:extLst>
      <p:ext uri="{BB962C8B-B14F-4D97-AF65-F5344CB8AC3E}">
        <p14:creationId xmlns:p14="http://schemas.microsoft.com/office/powerpoint/2010/main" val="875852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60C39C-39CF-51BE-A73D-8668A347FE61}"/>
              </a:ext>
            </a:extLst>
          </p:cNvPr>
          <p:cNvSpPr>
            <a:spLocks noGrp="1"/>
          </p:cNvSpPr>
          <p:nvPr>
            <p:ph type="title"/>
          </p:nvPr>
        </p:nvSpPr>
        <p:spPr>
          <a:xfrm>
            <a:off x="6513788" y="365125"/>
            <a:ext cx="4840010" cy="1807305"/>
          </a:xfrm>
        </p:spPr>
        <p:txBody>
          <a:bodyPr>
            <a:normAutofit/>
          </a:bodyPr>
          <a:lstStyle/>
          <a:p>
            <a:r>
              <a:rPr lang="en-US">
                <a:latin typeface="Avenir Next LT Pro"/>
                <a:cs typeface="Calibri"/>
              </a:rPr>
              <a:t>Roadmap</a:t>
            </a:r>
          </a:p>
        </p:txBody>
      </p:sp>
      <p:pic>
        <p:nvPicPr>
          <p:cNvPr id="5" name="Picture 4" descr="An arrow hitting a bull's eye target">
            <a:extLst>
              <a:ext uri="{FF2B5EF4-FFF2-40B4-BE49-F238E27FC236}">
                <a16:creationId xmlns:a16="http://schemas.microsoft.com/office/drawing/2014/main" id="{861F95D1-E8E6-8B80-AE7B-33859DEE8CB3}"/>
              </a:ext>
            </a:extLst>
          </p:cNvPr>
          <p:cNvPicPr>
            <a:picLocks noChangeAspect="1"/>
          </p:cNvPicPr>
          <p:nvPr/>
        </p:nvPicPr>
        <p:blipFill rotWithShape="1">
          <a:blip r:embed="rId2"/>
          <a:srcRect l="5928" r="488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DC64264-0FA0-63FE-1D37-8D2A300E1209}"/>
              </a:ext>
            </a:extLst>
          </p:cNvPr>
          <p:cNvSpPr>
            <a:spLocks noGrp="1"/>
          </p:cNvSpPr>
          <p:nvPr>
            <p:ph idx="1"/>
          </p:nvPr>
        </p:nvSpPr>
        <p:spPr>
          <a:xfrm>
            <a:off x="6513788" y="1863692"/>
            <a:ext cx="4840010" cy="4720852"/>
          </a:xfrm>
        </p:spPr>
        <p:txBody>
          <a:bodyPr vert="horz" lIns="91440" tIns="45720" rIns="91440" bIns="45720" rtlCol="0" anchor="t">
            <a:normAutofit lnSpcReduction="10000"/>
          </a:bodyPr>
          <a:lstStyle/>
          <a:p>
            <a:r>
              <a:rPr lang="en-US"/>
              <a:t>Objectives</a:t>
            </a:r>
            <a:endParaRPr lang="en-US">
              <a:cs typeface="Calibri"/>
            </a:endParaRPr>
          </a:p>
          <a:p>
            <a:r>
              <a:rPr lang="en-US"/>
              <a:t>Target Audience and Segments</a:t>
            </a:r>
            <a:endParaRPr lang="en-US">
              <a:cs typeface="Calibri"/>
            </a:endParaRPr>
          </a:p>
          <a:p>
            <a:r>
              <a:rPr lang="en-US"/>
              <a:t>Positioning</a:t>
            </a:r>
            <a:endParaRPr lang="en-US">
              <a:cs typeface="Calibri"/>
            </a:endParaRPr>
          </a:p>
          <a:p>
            <a:r>
              <a:rPr lang="en-US">
                <a:cs typeface="Calibri"/>
              </a:rPr>
              <a:t>Promoting and Expediting with NIL</a:t>
            </a:r>
          </a:p>
          <a:p>
            <a:r>
              <a:rPr lang="en-US">
                <a:cs typeface="Calibri"/>
              </a:rPr>
              <a:t>GYCB Outline</a:t>
            </a:r>
            <a:endParaRPr lang="en-US"/>
          </a:p>
          <a:p>
            <a:r>
              <a:rPr lang="en-US">
                <a:cs typeface="Calibri"/>
              </a:rPr>
              <a:t>Three-Week Marketing Plan</a:t>
            </a:r>
            <a:endParaRPr lang="en-US"/>
          </a:p>
          <a:p>
            <a:r>
              <a:rPr lang="en-US">
                <a:cs typeface="Calibri"/>
              </a:rPr>
              <a:t>Budget</a:t>
            </a:r>
            <a:endParaRPr lang="en-US"/>
          </a:p>
          <a:p>
            <a:r>
              <a:rPr lang="en-US"/>
              <a:t>Conclusion</a:t>
            </a:r>
            <a:endParaRPr lang="en-US">
              <a:cs typeface="Calibri" panose="020F0502020204030204"/>
            </a:endParaRPr>
          </a:p>
          <a:p>
            <a:endParaRPr lang="en-US"/>
          </a:p>
          <a:p>
            <a:endParaRPr lang="en-US"/>
          </a:p>
          <a:p>
            <a:endParaRPr lang="en-US"/>
          </a:p>
          <a:p>
            <a:endParaRPr lang="en-US"/>
          </a:p>
          <a:p>
            <a:endParaRPr lang="en-US"/>
          </a:p>
          <a:p>
            <a:endParaRPr lang="en-US"/>
          </a:p>
          <a:p>
            <a:pPr marL="0" indent="0">
              <a:buNone/>
            </a:pPr>
            <a:endParaRPr lang="en-US"/>
          </a:p>
          <a:p>
            <a:endParaRPr lang="en-US"/>
          </a:p>
        </p:txBody>
      </p:sp>
    </p:spTree>
    <p:extLst>
      <p:ext uri="{BB962C8B-B14F-4D97-AF65-F5344CB8AC3E}">
        <p14:creationId xmlns:p14="http://schemas.microsoft.com/office/powerpoint/2010/main" val="1616772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65000"/>
          </a:schemeClr>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665365BE-CA66-003D-57E7-A59E299A8F31}"/>
              </a:ext>
            </a:extLst>
          </p:cNvPr>
          <p:cNvPicPr>
            <a:picLocks noChangeAspect="1"/>
          </p:cNvPicPr>
          <p:nvPr/>
        </p:nvPicPr>
        <p:blipFill rotWithShape="1">
          <a:blip r:embed="rId2"/>
          <a:srcRect t="2609" r="-2" b="12832"/>
          <a:stretch/>
        </p:blipFill>
        <p:spPr>
          <a:xfrm>
            <a:off x="6015107" y="-1"/>
            <a:ext cx="6176895" cy="2937954"/>
          </a:xfrm>
          <a:prstGeom prst="rect">
            <a:avLst/>
          </a:prstGeom>
        </p:spPr>
      </p:pic>
      <p:pic>
        <p:nvPicPr>
          <p:cNvPr id="4" name="Picture 4" descr="A group of people posing for a photo&#10;&#10;Description automatically generated">
            <a:extLst>
              <a:ext uri="{FF2B5EF4-FFF2-40B4-BE49-F238E27FC236}">
                <a16:creationId xmlns:a16="http://schemas.microsoft.com/office/drawing/2014/main" id="{0D305062-4638-284F-3A7E-A321F43C89BE}"/>
              </a:ext>
            </a:extLst>
          </p:cNvPr>
          <p:cNvPicPr>
            <a:picLocks noChangeAspect="1"/>
          </p:cNvPicPr>
          <p:nvPr/>
        </p:nvPicPr>
        <p:blipFill rotWithShape="1">
          <a:blip r:embed="rId3"/>
          <a:srcRect l="12110" r="2303" b="2"/>
          <a:stretch/>
        </p:blipFill>
        <p:spPr>
          <a:xfrm>
            <a:off x="4203638" y="2937953"/>
            <a:ext cx="7988360" cy="3920047"/>
          </a:xfrm>
          <a:prstGeom prst="rect">
            <a:avLst/>
          </a:prstGeom>
        </p:spPr>
      </p:pic>
      <p:sp>
        <p:nvSpPr>
          <p:cNvPr id="10" name="Freeform: Shape 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70F397-6214-017A-D61E-42D3077A3E4F}"/>
              </a:ext>
            </a:extLst>
          </p:cNvPr>
          <p:cNvSpPr>
            <a:spLocks noGrp="1"/>
          </p:cNvSpPr>
          <p:nvPr>
            <p:ph type="title"/>
          </p:nvPr>
        </p:nvSpPr>
        <p:spPr>
          <a:xfrm>
            <a:off x="804672" y="365125"/>
            <a:ext cx="5266155" cy="1325563"/>
          </a:xfrm>
        </p:spPr>
        <p:txBody>
          <a:bodyPr>
            <a:normAutofit/>
          </a:bodyPr>
          <a:lstStyle/>
          <a:p>
            <a:r>
              <a:rPr lang="en-US">
                <a:cs typeface="Calibri Light"/>
              </a:rPr>
              <a:t>Conclusion</a:t>
            </a:r>
            <a:endParaRPr lang="en-US"/>
          </a:p>
        </p:txBody>
      </p:sp>
      <p:sp>
        <p:nvSpPr>
          <p:cNvPr id="3" name="Content Placeholder 2">
            <a:extLst>
              <a:ext uri="{FF2B5EF4-FFF2-40B4-BE49-F238E27FC236}">
                <a16:creationId xmlns:a16="http://schemas.microsoft.com/office/drawing/2014/main" id="{3355C21B-8FEC-ED23-9F28-069FC9E1D4E7}"/>
              </a:ext>
            </a:extLst>
          </p:cNvPr>
          <p:cNvSpPr>
            <a:spLocks noGrp="1"/>
          </p:cNvSpPr>
          <p:nvPr>
            <p:ph idx="1"/>
          </p:nvPr>
        </p:nvSpPr>
        <p:spPr>
          <a:xfrm>
            <a:off x="282158" y="1906487"/>
            <a:ext cx="5276813" cy="3065790"/>
          </a:xfrm>
        </p:spPr>
        <p:txBody>
          <a:bodyPr vert="horz" lIns="91440" tIns="45720" rIns="91440" bIns="45720" rtlCol="0" anchor="t">
            <a:normAutofit/>
          </a:bodyPr>
          <a:lstStyle/>
          <a:p>
            <a:r>
              <a:rPr lang="en-US" sz="2000" dirty="0">
                <a:cs typeface="Calibri"/>
              </a:rPr>
              <a:t>Increase total ticket sales to 70,000 on a low level budged</a:t>
            </a:r>
          </a:p>
          <a:p>
            <a:r>
              <a:rPr lang="en-US" sz="2000" dirty="0">
                <a:cs typeface="Calibri"/>
              </a:rPr>
              <a:t> Top notch New Year Marketing outlook combining entertainment and sports</a:t>
            </a:r>
          </a:p>
          <a:p>
            <a:r>
              <a:rPr lang="en-US" sz="2000" dirty="0">
                <a:ea typeface="+mn-lt"/>
                <a:cs typeface="+mn-lt"/>
              </a:rPr>
              <a:t>Two-day event to bring buzz around the stadium before, during, and after the game</a:t>
            </a:r>
            <a:endParaRPr lang="en-US" sz="2000" dirty="0">
              <a:cs typeface="Calibri"/>
            </a:endParaRPr>
          </a:p>
          <a:p>
            <a:r>
              <a:rPr lang="en-US" sz="2000" dirty="0">
                <a:cs typeface="Calibri"/>
              </a:rPr>
              <a:t>Combine NIL partnerships with local restaurants </a:t>
            </a:r>
          </a:p>
          <a:p>
            <a:endParaRPr lang="en-US" sz="2000">
              <a:ea typeface="+mn-lt"/>
              <a:cs typeface="+mn-lt"/>
            </a:endParaRPr>
          </a:p>
          <a:p>
            <a:endParaRPr lang="en-US" sz="2000">
              <a:cs typeface="Calibri"/>
            </a:endParaRPr>
          </a:p>
          <a:p>
            <a:endParaRPr lang="en-US" sz="2000">
              <a:cs typeface="Calibri"/>
            </a:endParaRPr>
          </a:p>
        </p:txBody>
      </p:sp>
    </p:spTree>
    <p:extLst>
      <p:ext uri="{BB962C8B-B14F-4D97-AF65-F5344CB8AC3E}">
        <p14:creationId xmlns:p14="http://schemas.microsoft.com/office/powerpoint/2010/main" val="354969859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822CD-2121-91D8-6043-283C187D6357}"/>
              </a:ext>
            </a:extLst>
          </p:cNvPr>
          <p:cNvSpPr>
            <a:spLocks noGrp="1"/>
          </p:cNvSpPr>
          <p:nvPr>
            <p:ph type="title"/>
          </p:nvPr>
        </p:nvSpPr>
        <p:spPr>
          <a:xfrm>
            <a:off x="976746" y="3703975"/>
            <a:ext cx="4337858" cy="2398713"/>
          </a:xfrm>
        </p:spPr>
        <p:txBody>
          <a:bodyPr vert="horz" lIns="91440" tIns="45720" rIns="91440" bIns="45720" rtlCol="0" anchor="ctr">
            <a:normAutofit/>
          </a:bodyPr>
          <a:lstStyle/>
          <a:p>
            <a:pPr algn="ctr"/>
            <a:r>
              <a:rPr lang="en-US" sz="6600"/>
              <a:t>Objectives</a:t>
            </a:r>
          </a:p>
        </p:txBody>
      </p:sp>
      <p:pic>
        <p:nvPicPr>
          <p:cNvPr id="5" name="Picture 5" descr="A picture containing text, sign&#10;&#10;Description automatically generated">
            <a:extLst>
              <a:ext uri="{FF2B5EF4-FFF2-40B4-BE49-F238E27FC236}">
                <a16:creationId xmlns:a16="http://schemas.microsoft.com/office/drawing/2014/main" id="{49186679-702E-3AE1-055D-C1E74353078F}"/>
              </a:ext>
            </a:extLst>
          </p:cNvPr>
          <p:cNvPicPr>
            <a:picLocks noGrp="1" noChangeAspect="1"/>
          </p:cNvPicPr>
          <p:nvPr>
            <p:ph type="pic" idx="1"/>
          </p:nvPr>
        </p:nvPicPr>
        <p:blipFill rotWithShape="1">
          <a:blip r:embed="rId2"/>
          <a:srcRect t="22398" b="21668"/>
          <a:stretch/>
        </p:blipFill>
        <p:spPr>
          <a:xfrm>
            <a:off x="2" y="10"/>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4" name="Text Placeholder 3">
            <a:extLst>
              <a:ext uri="{FF2B5EF4-FFF2-40B4-BE49-F238E27FC236}">
                <a16:creationId xmlns:a16="http://schemas.microsoft.com/office/drawing/2014/main" id="{590B24DF-0DB1-6900-4EA4-A45B976EF4AA}"/>
              </a:ext>
            </a:extLst>
          </p:cNvPr>
          <p:cNvSpPr>
            <a:spLocks noGrp="1"/>
          </p:cNvSpPr>
          <p:nvPr>
            <p:ph type="body" sz="half" idx="2"/>
          </p:nvPr>
        </p:nvSpPr>
        <p:spPr>
          <a:xfrm>
            <a:off x="5396024" y="3703975"/>
            <a:ext cx="6321055" cy="2398713"/>
          </a:xfrm>
        </p:spPr>
        <p:txBody>
          <a:bodyPr vert="horz" lIns="91440" tIns="45720" rIns="91440" bIns="45720" rtlCol="0" anchor="ctr">
            <a:normAutofit/>
          </a:bodyPr>
          <a:lstStyle/>
          <a:p>
            <a:pPr indent="-228600">
              <a:buFont typeface="Arial" panose="020B0604020202020204" pitchFamily="34" charset="0"/>
              <a:buChar char="•"/>
            </a:pPr>
            <a:r>
              <a:rPr lang="en-US" sz="2800"/>
              <a:t>Increase ticket sales by 15,000 new sales</a:t>
            </a:r>
          </a:p>
          <a:p>
            <a:pPr indent="-228600">
              <a:buFont typeface="Arial" panose="020B0604020202020204" pitchFamily="34" charset="0"/>
              <a:buChar char="•"/>
            </a:pPr>
            <a:r>
              <a:rPr lang="en-US" sz="2800"/>
              <a:t>Promote the game with NIL</a:t>
            </a:r>
            <a:endParaRPr lang="en-US" sz="2800">
              <a:cs typeface="Calibri"/>
            </a:endParaRPr>
          </a:p>
          <a:p>
            <a:pPr indent="-228600">
              <a:buFont typeface="Arial" panose="020B0604020202020204" pitchFamily="34" charset="0"/>
              <a:buChar char="•"/>
            </a:pPr>
            <a:r>
              <a:rPr lang="en-US" sz="2800"/>
              <a:t>Create entertainment value</a:t>
            </a:r>
            <a:endParaRPr lang="en-US" sz="2800">
              <a:cs typeface="Calibri"/>
            </a:endParaRPr>
          </a:p>
        </p:txBody>
      </p:sp>
    </p:spTree>
    <p:extLst>
      <p:ext uri="{BB962C8B-B14F-4D97-AF65-F5344CB8AC3E}">
        <p14:creationId xmlns:p14="http://schemas.microsoft.com/office/powerpoint/2010/main" val="3262714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ADD04A-7FC0-79D2-46F8-8264465E38EA}"/>
              </a:ext>
            </a:extLst>
          </p:cNvPr>
          <p:cNvSpPr txBox="1"/>
          <p:nvPr/>
        </p:nvSpPr>
        <p:spPr>
          <a:xfrm>
            <a:off x="4637217" y="4251336"/>
            <a:ext cx="2920404" cy="175432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txBody>
          <a:bodyPr wrap="square" lIns="91440" tIns="45720" rIns="91440" bIns="45720" rtlCol="0" anchor="t">
            <a:spAutoFit/>
          </a:bodyPr>
          <a:lstStyle/>
          <a:p>
            <a:pPr algn="r"/>
            <a:r>
              <a:rPr lang="en-US"/>
              <a:t>Jane Jetson: The Dallas Market</a:t>
            </a:r>
          </a:p>
          <a:p>
            <a:pPr marL="285750" indent="-285750" algn="r">
              <a:buFont typeface="Wingdings" pitchFamily="2" charset="2"/>
              <a:buChar char="Ø"/>
            </a:pPr>
            <a:r>
              <a:rPr lang="en-US"/>
              <a:t>Middle-aged</a:t>
            </a:r>
            <a:endParaRPr lang="en-US">
              <a:cs typeface="Calibri" panose="020F0502020204030204"/>
            </a:endParaRPr>
          </a:p>
          <a:p>
            <a:pPr marL="285750" indent="-285750" algn="r">
              <a:buFont typeface="Wingdings" pitchFamily="2" charset="2"/>
              <a:buChar char="Ø"/>
            </a:pPr>
            <a:r>
              <a:rPr lang="en-US"/>
              <a:t>High Income</a:t>
            </a:r>
            <a:endParaRPr lang="en-US">
              <a:cs typeface="Calibri" panose="020F0502020204030204"/>
            </a:endParaRPr>
          </a:p>
          <a:p>
            <a:pPr marL="285750" indent="-285750" algn="r">
              <a:buFont typeface="Wingdings" pitchFamily="2" charset="2"/>
              <a:buChar char="Ø"/>
            </a:pPr>
            <a:r>
              <a:rPr lang="en-US"/>
              <a:t>Cares About New Trends</a:t>
            </a:r>
            <a:endParaRPr lang="en-US">
              <a:cs typeface="Calibri" panose="020F0502020204030204"/>
            </a:endParaRPr>
          </a:p>
          <a:p>
            <a:pPr marL="285750" indent="-285750" algn="r">
              <a:buFont typeface="Wingdings" pitchFamily="2" charset="2"/>
              <a:buChar char="Ø"/>
            </a:pPr>
            <a:r>
              <a:rPr lang="en-US"/>
              <a:t>Confident Spender</a:t>
            </a:r>
            <a:endParaRPr lang="en-US">
              <a:cs typeface="Calibri" panose="020F0502020204030204"/>
            </a:endParaRPr>
          </a:p>
        </p:txBody>
      </p:sp>
      <p:sp>
        <p:nvSpPr>
          <p:cNvPr id="3" name="TextBox 2">
            <a:extLst>
              <a:ext uri="{FF2B5EF4-FFF2-40B4-BE49-F238E27FC236}">
                <a16:creationId xmlns:a16="http://schemas.microsoft.com/office/drawing/2014/main" id="{A6C7DF15-B6DF-C265-FA1C-8E83168C1AE8}"/>
              </a:ext>
            </a:extLst>
          </p:cNvPr>
          <p:cNvSpPr txBox="1"/>
          <p:nvPr/>
        </p:nvSpPr>
        <p:spPr>
          <a:xfrm>
            <a:off x="7774397" y="1713134"/>
            <a:ext cx="3370772" cy="1477328"/>
          </a:xfrm>
          <a:prstGeom prst="rect">
            <a:avLst/>
          </a:prstGeom>
          <a:gradFill flip="none" rotWithShape="1">
            <a:gsLst>
              <a:gs pos="0">
                <a:schemeClr val="accent1">
                  <a:tint val="66000"/>
                  <a:satMod val="160000"/>
                  <a:tint val="66000"/>
                  <a:satMod val="160000"/>
                </a:schemeClr>
              </a:gs>
              <a:gs pos="50000">
                <a:schemeClr val="accent1">
                  <a:tint val="66000"/>
                  <a:satMod val="160000"/>
                  <a:tint val="44500"/>
                  <a:satMod val="160000"/>
                </a:schemeClr>
              </a:gs>
              <a:gs pos="100000">
                <a:schemeClr val="accent1">
                  <a:tint val="66000"/>
                  <a:satMod val="160000"/>
                  <a:tint val="23500"/>
                  <a:satMod val="160000"/>
                </a:schemeClr>
              </a:gs>
            </a:gsLst>
            <a:lin ang="13500000" scaled="1"/>
            <a:tileRect/>
          </a:gradFill>
        </p:spPr>
        <p:txBody>
          <a:bodyPr wrap="square" rtlCol="0">
            <a:spAutoFit/>
          </a:bodyPr>
          <a:lstStyle/>
          <a:p>
            <a:r>
              <a:rPr lang="en-US"/>
              <a:t>Scrooge </a:t>
            </a:r>
            <a:r>
              <a:rPr lang="en-US" err="1"/>
              <a:t>McDuck</a:t>
            </a:r>
            <a:r>
              <a:rPr lang="en-US"/>
              <a:t>: The Travelling CFB Fan</a:t>
            </a:r>
          </a:p>
          <a:p>
            <a:pPr marL="285750" indent="-285750">
              <a:buFont typeface="Wingdings" pitchFamily="2" charset="2"/>
              <a:buChar char="Ø"/>
            </a:pPr>
            <a:r>
              <a:rPr lang="en-US"/>
              <a:t>Older Demographic</a:t>
            </a:r>
          </a:p>
          <a:p>
            <a:pPr marL="285750" indent="-285750">
              <a:buFont typeface="Wingdings" pitchFamily="2" charset="2"/>
              <a:buChar char="Ø"/>
            </a:pPr>
            <a:r>
              <a:rPr lang="en-US"/>
              <a:t>Higher Income</a:t>
            </a:r>
          </a:p>
          <a:p>
            <a:pPr marL="285750" indent="-285750">
              <a:buFont typeface="Wingdings" pitchFamily="2" charset="2"/>
              <a:buChar char="Ø"/>
            </a:pPr>
            <a:r>
              <a:rPr lang="en-US"/>
              <a:t>Willing to Travel</a:t>
            </a:r>
          </a:p>
        </p:txBody>
      </p:sp>
      <p:sp>
        <p:nvSpPr>
          <p:cNvPr id="4" name="TextBox 3">
            <a:extLst>
              <a:ext uri="{FF2B5EF4-FFF2-40B4-BE49-F238E27FC236}">
                <a16:creationId xmlns:a16="http://schemas.microsoft.com/office/drawing/2014/main" id="{D9D36CCD-8EF0-F932-3464-D4FBCADF124A}"/>
              </a:ext>
            </a:extLst>
          </p:cNvPr>
          <p:cNvSpPr txBox="1"/>
          <p:nvPr/>
        </p:nvSpPr>
        <p:spPr>
          <a:xfrm>
            <a:off x="489517" y="1151832"/>
            <a:ext cx="3018940" cy="20313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txBody>
          <a:bodyPr wrap="square" lIns="91440" tIns="45720" rIns="91440" bIns="45720" rtlCol="0" anchor="t">
            <a:spAutoFit/>
          </a:bodyPr>
          <a:lstStyle/>
          <a:p>
            <a:r>
              <a:rPr lang="en-US"/>
              <a:t>Homer Simpson: The Overall Texas Market</a:t>
            </a:r>
          </a:p>
          <a:p>
            <a:pPr marL="285750" indent="-285750">
              <a:buFont typeface="Wingdings" pitchFamily="2" charset="2"/>
              <a:buChar char="Ø"/>
            </a:pPr>
            <a:r>
              <a:rPr lang="en-US"/>
              <a:t>Passionate About Their Hobbies</a:t>
            </a:r>
            <a:endParaRPr lang="en-US">
              <a:cs typeface="Calibri"/>
            </a:endParaRPr>
          </a:p>
          <a:p>
            <a:pPr marL="285750" indent="-285750">
              <a:buFont typeface="Wingdings" pitchFamily="2" charset="2"/>
              <a:buChar char="Ø"/>
            </a:pPr>
            <a:r>
              <a:rPr lang="en-US"/>
              <a:t>Middle Income</a:t>
            </a:r>
            <a:endParaRPr lang="en-US">
              <a:cs typeface="Calibri"/>
            </a:endParaRPr>
          </a:p>
          <a:p>
            <a:pPr marL="285750" indent="-285750">
              <a:buFont typeface="Wingdings" pitchFamily="2" charset="2"/>
              <a:buChar char="Ø"/>
            </a:pPr>
            <a:r>
              <a:rPr lang="en-US"/>
              <a:t>Not Willing to Spend a lot</a:t>
            </a:r>
            <a:endParaRPr lang="en-US">
              <a:cs typeface="Calibri" panose="020F0502020204030204"/>
            </a:endParaRPr>
          </a:p>
          <a:p>
            <a:pPr marL="285750" indent="-285750">
              <a:buFont typeface="Wingdings" pitchFamily="2" charset="2"/>
              <a:buChar char="Ø"/>
            </a:pPr>
            <a:r>
              <a:rPr lang="en-US"/>
              <a:t>Mostly Male</a:t>
            </a:r>
            <a:endParaRPr lang="en-US">
              <a:cs typeface="Calibri"/>
            </a:endParaRPr>
          </a:p>
        </p:txBody>
      </p:sp>
      <p:pic>
        <p:nvPicPr>
          <p:cNvPr id="5" name="Picture 6">
            <a:extLst>
              <a:ext uri="{FF2B5EF4-FFF2-40B4-BE49-F238E27FC236}">
                <a16:creationId xmlns:a16="http://schemas.microsoft.com/office/drawing/2014/main" id="{598619D1-660F-7BB2-E32E-D5E7588D6A29}"/>
              </a:ext>
            </a:extLst>
          </p:cNvPr>
          <p:cNvPicPr>
            <a:picLocks noChangeAspect="1"/>
          </p:cNvPicPr>
          <p:nvPr/>
        </p:nvPicPr>
        <p:blipFill>
          <a:blip r:embed="rId2"/>
          <a:stretch>
            <a:fillRect/>
          </a:stretch>
        </p:blipFill>
        <p:spPr>
          <a:xfrm>
            <a:off x="3859863" y="1292772"/>
            <a:ext cx="1962927" cy="4114799"/>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DA2A1E8F-739E-041A-7E3A-AC124BC3A903}"/>
              </a:ext>
            </a:extLst>
          </p:cNvPr>
          <p:cNvPicPr>
            <a:picLocks noChangeAspect="1"/>
          </p:cNvPicPr>
          <p:nvPr/>
        </p:nvPicPr>
        <p:blipFill>
          <a:blip r:embed="rId3"/>
          <a:stretch>
            <a:fillRect/>
          </a:stretch>
        </p:blipFill>
        <p:spPr>
          <a:xfrm>
            <a:off x="8332600" y="2602253"/>
            <a:ext cx="3021991" cy="3762130"/>
          </a:xfrm>
          <a:prstGeom prst="rect">
            <a:avLst/>
          </a:prstGeom>
        </p:spPr>
      </p:pic>
      <p:pic>
        <p:nvPicPr>
          <p:cNvPr id="10" name="Picture 10" descr="A picture containing logo&#10;&#10;Description automatically generated">
            <a:extLst>
              <a:ext uri="{FF2B5EF4-FFF2-40B4-BE49-F238E27FC236}">
                <a16:creationId xmlns:a16="http://schemas.microsoft.com/office/drawing/2014/main" id="{A9C45780-9A11-23A2-994C-76E01D542861}"/>
              </a:ext>
            </a:extLst>
          </p:cNvPr>
          <p:cNvPicPr>
            <a:picLocks noChangeAspect="1"/>
          </p:cNvPicPr>
          <p:nvPr/>
        </p:nvPicPr>
        <p:blipFill>
          <a:blip r:embed="rId4"/>
          <a:stretch>
            <a:fillRect/>
          </a:stretch>
        </p:blipFill>
        <p:spPr>
          <a:xfrm>
            <a:off x="1813559" y="2744514"/>
            <a:ext cx="2468879" cy="4114799"/>
          </a:xfrm>
          <a:prstGeom prst="rect">
            <a:avLst/>
          </a:prstGeom>
        </p:spPr>
      </p:pic>
      <p:sp>
        <p:nvSpPr>
          <p:cNvPr id="11" name="TextBox 10">
            <a:extLst>
              <a:ext uri="{FF2B5EF4-FFF2-40B4-BE49-F238E27FC236}">
                <a16:creationId xmlns:a16="http://schemas.microsoft.com/office/drawing/2014/main" id="{16C13249-856C-FD15-8E06-9222D67DCA7A}"/>
              </a:ext>
            </a:extLst>
          </p:cNvPr>
          <p:cNvSpPr txBox="1"/>
          <p:nvPr/>
        </p:nvSpPr>
        <p:spPr>
          <a:xfrm>
            <a:off x="492671" y="183931"/>
            <a:ext cx="106548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latin typeface="Calibri Light"/>
                <a:cs typeface="Calibri Light"/>
              </a:rPr>
              <a:t>Target Audience &amp; Characterization</a:t>
            </a:r>
            <a:endParaRPr lang="en-US"/>
          </a:p>
        </p:txBody>
      </p:sp>
    </p:spTree>
    <p:extLst>
      <p:ext uri="{BB962C8B-B14F-4D97-AF65-F5344CB8AC3E}">
        <p14:creationId xmlns:p14="http://schemas.microsoft.com/office/powerpoint/2010/main" val="2772319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05AA42-29FE-DB5C-E1F5-765F7184380F}"/>
              </a:ext>
            </a:extLst>
          </p:cNvPr>
          <p:cNvSpPr>
            <a:spLocks noGrp="1"/>
          </p:cNvSpPr>
          <p:nvPr>
            <p:ph type="title"/>
          </p:nvPr>
        </p:nvSpPr>
        <p:spPr>
          <a:xfrm>
            <a:off x="630936" y="639520"/>
            <a:ext cx="3429000" cy="1719072"/>
          </a:xfrm>
        </p:spPr>
        <p:txBody>
          <a:bodyPr anchor="b">
            <a:normAutofit/>
          </a:bodyPr>
          <a:lstStyle/>
          <a:p>
            <a:r>
              <a:rPr lang="en-US" sz="5400"/>
              <a:t>Positioning Statement</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0B7827-5B5F-81C1-684B-646D2357BC73}"/>
              </a:ext>
            </a:extLst>
          </p:cNvPr>
          <p:cNvSpPr>
            <a:spLocks noGrp="1"/>
          </p:cNvSpPr>
          <p:nvPr>
            <p:ph idx="1"/>
          </p:nvPr>
        </p:nvSpPr>
        <p:spPr>
          <a:xfrm>
            <a:off x="630936" y="2807208"/>
            <a:ext cx="3429000" cy="3410712"/>
          </a:xfrm>
        </p:spPr>
        <p:txBody>
          <a:bodyPr vert="horz" lIns="91440" tIns="45720" rIns="91440" bIns="45720" rtlCol="0" anchor="t">
            <a:normAutofit/>
          </a:bodyPr>
          <a:lstStyle/>
          <a:p>
            <a:pPr>
              <a:spcBef>
                <a:spcPts val="0"/>
              </a:spcBef>
              <a:spcAft>
                <a:spcPts val="1200"/>
              </a:spcAft>
            </a:pPr>
            <a:r>
              <a:rPr lang="en-US" sz="2200" b="0" i="0" u="none" strike="noStrike" dirty="0">
                <a:effectLst/>
              </a:rPr>
              <a:t>To the </a:t>
            </a:r>
            <a:r>
              <a:rPr lang="en-US" sz="2200" dirty="0"/>
              <a:t>e</a:t>
            </a:r>
            <a:r>
              <a:rPr lang="en-US" sz="2200" b="0" i="0" u="none" strike="noStrike" dirty="0">
                <a:effectLst/>
              </a:rPr>
              <a:t>ntertainment </a:t>
            </a:r>
            <a:r>
              <a:rPr lang="en-US" sz="2200" dirty="0"/>
              <a:t>s</a:t>
            </a:r>
            <a:r>
              <a:rPr lang="en-US" sz="2200" b="0" i="0" u="none" strike="noStrike" dirty="0">
                <a:effectLst/>
              </a:rPr>
              <a:t>eekers, th</a:t>
            </a:r>
            <a:r>
              <a:rPr lang="en-US" sz="2200" dirty="0"/>
              <a:t>e </a:t>
            </a:r>
            <a:r>
              <a:rPr lang="en-US" sz="2200" b="0" i="0" u="none" strike="noStrike" dirty="0">
                <a:effectLst/>
              </a:rPr>
              <a:t>Goodyear Cotton Bowl is the bowl game that extends the new year celebration </a:t>
            </a:r>
            <a:r>
              <a:rPr lang="en-US" sz="2200" dirty="0"/>
              <a:t>by combining</a:t>
            </a:r>
            <a:r>
              <a:rPr lang="en-US" sz="2200" b="0" i="0" u="none" strike="noStrike" dirty="0">
                <a:effectLst/>
              </a:rPr>
              <a:t> sports and entertainment into the can’t miss the </a:t>
            </a:r>
            <a:r>
              <a:rPr lang="en-US" sz="2200" dirty="0"/>
              <a:t>event</a:t>
            </a:r>
            <a:r>
              <a:rPr lang="en-US" sz="2200" b="0" i="0" u="none" strike="noStrike" dirty="0">
                <a:effectLst/>
              </a:rPr>
              <a:t> of the year!</a:t>
            </a:r>
            <a:endParaRPr lang="en-US" sz="2200" b="0" dirty="0">
              <a:effectLst/>
            </a:endParaRPr>
          </a:p>
          <a:p>
            <a:pPr>
              <a:spcBef>
                <a:spcPts val="0"/>
              </a:spcBef>
              <a:spcAft>
                <a:spcPts val="1200"/>
              </a:spcAft>
            </a:pPr>
            <a:endParaRPr lang="en-US" sz="2200"/>
          </a:p>
          <a:p>
            <a:pPr marL="0" indent="0">
              <a:buNone/>
            </a:pPr>
            <a:endParaRPr lang="en-US" sz="2200">
              <a:ea typeface="+mn-lt"/>
              <a:cs typeface="+mn-lt"/>
            </a:endParaRPr>
          </a:p>
        </p:txBody>
      </p:sp>
      <p:pic>
        <p:nvPicPr>
          <p:cNvPr id="4" name="Online Media 3" title="Untitled ‑ Made with FlexClip">
            <a:hlinkClick r:id="" action="ppaction://media"/>
            <a:extLst>
              <a:ext uri="{FF2B5EF4-FFF2-40B4-BE49-F238E27FC236}">
                <a16:creationId xmlns:a16="http://schemas.microsoft.com/office/drawing/2014/main" id="{D88A1D35-7E86-72F9-E45B-FD52647E1112}"/>
              </a:ext>
            </a:extLst>
          </p:cNvPr>
          <p:cNvPicPr>
            <a:picLocks noRot="1" noChangeAspect="1"/>
          </p:cNvPicPr>
          <p:nvPr>
            <a:videoFile r:link="rId1"/>
          </p:nvPr>
        </p:nvPicPr>
        <p:blipFill>
          <a:blip r:embed="rId3"/>
          <a:stretch>
            <a:fillRect/>
          </a:stretch>
        </p:blipFill>
        <p:spPr>
          <a:xfrm>
            <a:off x="4654296" y="840105"/>
            <a:ext cx="6903720" cy="5177790"/>
          </a:xfrm>
          <a:prstGeom prst="rect">
            <a:avLst/>
          </a:prstGeom>
        </p:spPr>
      </p:pic>
    </p:spTree>
    <p:extLst>
      <p:ext uri="{BB962C8B-B14F-4D97-AF65-F5344CB8AC3E}">
        <p14:creationId xmlns:p14="http://schemas.microsoft.com/office/powerpoint/2010/main" val="3820842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Notre Dame Announces 2022 Football Schedule – Notre Dame Fighting Irish –  Official Athletics Website">
            <a:extLst>
              <a:ext uri="{FF2B5EF4-FFF2-40B4-BE49-F238E27FC236}">
                <a16:creationId xmlns:a16="http://schemas.microsoft.com/office/drawing/2014/main" id="{197E9933-749B-0199-EAF3-0475EA212710}"/>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12523" r="5228" b="-1"/>
          <a:stretch/>
        </p:blipFill>
        <p:spPr bwMode="auto">
          <a:xfrm>
            <a:off x="0" y="0"/>
            <a:ext cx="8450297" cy="6857990"/>
          </a:xfrm>
          <a:prstGeom prst="rect">
            <a:avLst/>
          </a:prstGeom>
          <a:noFill/>
          <a:effectLst>
            <a:outerShdw blurRad="50800" dist="50800" dir="5880000" sx="99000" sy="99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26" name="Picture 2" descr="Texas Football (@TexasFootball) / Twitter">
            <a:extLst>
              <a:ext uri="{FF2B5EF4-FFF2-40B4-BE49-F238E27FC236}">
                <a16:creationId xmlns:a16="http://schemas.microsoft.com/office/drawing/2014/main" id="{80759759-EF10-CCDA-2C8D-F206189F39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7991"/>
          <a:stretch/>
        </p:blipFill>
        <p:spPr bwMode="auto">
          <a:xfrm>
            <a:off x="6226167"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95B6B0-5F15-0B97-1817-65B784BF6980}"/>
              </a:ext>
            </a:extLst>
          </p:cNvPr>
          <p:cNvSpPr txBox="1"/>
          <p:nvPr/>
        </p:nvSpPr>
        <p:spPr>
          <a:xfrm>
            <a:off x="34083" y="76200"/>
            <a:ext cx="5899639" cy="1200329"/>
          </a:xfrm>
          <a:prstGeom prst="rect">
            <a:avLst/>
          </a:prstGeom>
          <a:noFill/>
        </p:spPr>
        <p:txBody>
          <a:bodyPr wrap="square" rtlCol="0">
            <a:spAutoFit/>
          </a:bodyPr>
          <a:lstStyle/>
          <a:p>
            <a:r>
              <a:rPr lang="en-US" sz="7200" b="1">
                <a:solidFill>
                  <a:schemeClr val="accent4">
                    <a:lumMod val="60000"/>
                    <a:lumOff val="40000"/>
                  </a:schemeClr>
                </a:solidFill>
                <a:latin typeface="Baguet Script" panose="020B0604020202020204" pitchFamily="2" charset="0"/>
              </a:rPr>
              <a:t>Fighting Irish</a:t>
            </a:r>
          </a:p>
        </p:txBody>
      </p:sp>
      <p:sp>
        <p:nvSpPr>
          <p:cNvPr id="6" name="TextBox 5">
            <a:extLst>
              <a:ext uri="{FF2B5EF4-FFF2-40B4-BE49-F238E27FC236}">
                <a16:creationId xmlns:a16="http://schemas.microsoft.com/office/drawing/2014/main" id="{017AA70C-09E2-2B67-C7AB-281E1BB85E6A}"/>
              </a:ext>
            </a:extLst>
          </p:cNvPr>
          <p:cNvSpPr txBox="1"/>
          <p:nvPr/>
        </p:nvSpPr>
        <p:spPr>
          <a:xfrm>
            <a:off x="7663543" y="76200"/>
            <a:ext cx="4647740" cy="1200329"/>
          </a:xfrm>
          <a:prstGeom prst="rect">
            <a:avLst/>
          </a:prstGeom>
          <a:noFill/>
          <a:effectLst>
            <a:glow rad="228600">
              <a:schemeClr val="accent2">
                <a:satMod val="175000"/>
                <a:alpha val="40000"/>
              </a:schemeClr>
            </a:glow>
          </a:effectLst>
        </p:spPr>
        <p:txBody>
          <a:bodyPr wrap="square" rtlCol="0">
            <a:spAutoFit/>
          </a:bodyPr>
          <a:lstStyle/>
          <a:p>
            <a:r>
              <a:rPr lang="en-US" sz="7200" b="1">
                <a:solidFill>
                  <a:srgbClr val="F99D23"/>
                </a:solidFill>
                <a:latin typeface="Baguet Script" panose="00000500000000000000" pitchFamily="2" charset="0"/>
              </a:rPr>
              <a:t>Longhorns </a:t>
            </a:r>
          </a:p>
        </p:txBody>
      </p:sp>
      <p:sp>
        <p:nvSpPr>
          <p:cNvPr id="7" name="TextBox 6">
            <a:extLst>
              <a:ext uri="{FF2B5EF4-FFF2-40B4-BE49-F238E27FC236}">
                <a16:creationId xmlns:a16="http://schemas.microsoft.com/office/drawing/2014/main" id="{7D41D8A4-13D7-2B09-D17F-D31519923D2E}"/>
              </a:ext>
            </a:extLst>
          </p:cNvPr>
          <p:cNvSpPr txBox="1"/>
          <p:nvPr/>
        </p:nvSpPr>
        <p:spPr>
          <a:xfrm>
            <a:off x="6226167" y="195943"/>
            <a:ext cx="1262743" cy="1200329"/>
          </a:xfrm>
          <a:prstGeom prst="rect">
            <a:avLst/>
          </a:prstGeom>
          <a:noFill/>
        </p:spPr>
        <p:txBody>
          <a:bodyPr wrap="square" rtlCol="0">
            <a:spAutoFit/>
          </a:bodyPr>
          <a:lstStyle/>
          <a:p>
            <a:r>
              <a:rPr lang="en-US" sz="7200" b="1">
                <a:solidFill>
                  <a:schemeClr val="bg1"/>
                </a:solidFill>
                <a:latin typeface="Baguet Script" panose="00000500000000000000" pitchFamily="2" charset="0"/>
              </a:rPr>
              <a:t>VS</a:t>
            </a:r>
          </a:p>
        </p:txBody>
      </p:sp>
    </p:spTree>
    <p:extLst>
      <p:ext uri="{BB962C8B-B14F-4D97-AF65-F5344CB8AC3E}">
        <p14:creationId xmlns:p14="http://schemas.microsoft.com/office/powerpoint/2010/main" val="2119087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B826-F152-A20B-9B5D-9B4451C40893}"/>
              </a:ext>
            </a:extLst>
          </p:cNvPr>
          <p:cNvSpPr>
            <a:spLocks noGrp="1"/>
          </p:cNvSpPr>
          <p:nvPr>
            <p:ph type="title"/>
          </p:nvPr>
        </p:nvSpPr>
        <p:spPr>
          <a:xfrm>
            <a:off x="4654295" y="4522156"/>
            <a:ext cx="5609222" cy="1363215"/>
          </a:xfrm>
        </p:spPr>
        <p:txBody>
          <a:bodyPr vert="horz" lIns="91440" tIns="45720" rIns="91440" bIns="45720" rtlCol="0" anchor="t">
            <a:normAutofit/>
          </a:bodyPr>
          <a:lstStyle/>
          <a:p>
            <a:r>
              <a:rPr lang="en-US" kern="1200">
                <a:solidFill>
                  <a:schemeClr val="tx1"/>
                </a:solidFill>
                <a:latin typeface="+mj-lt"/>
                <a:ea typeface="+mj-ea"/>
                <a:cs typeface="+mj-cs"/>
              </a:rPr>
              <a:t>Local Business NIL deals to Promote and Profit</a:t>
            </a:r>
          </a:p>
        </p:txBody>
      </p:sp>
      <p:sp>
        <p:nvSpPr>
          <p:cNvPr id="3" name="Content Placeholder 2">
            <a:extLst>
              <a:ext uri="{FF2B5EF4-FFF2-40B4-BE49-F238E27FC236}">
                <a16:creationId xmlns:a16="http://schemas.microsoft.com/office/drawing/2014/main" id="{1DF67AE7-CC40-4D10-D06E-C83177DA2D43}"/>
              </a:ext>
            </a:extLst>
          </p:cNvPr>
          <p:cNvSpPr>
            <a:spLocks noGrp="1"/>
          </p:cNvSpPr>
          <p:nvPr>
            <p:ph idx="1"/>
          </p:nvPr>
        </p:nvSpPr>
        <p:spPr>
          <a:xfrm>
            <a:off x="4654296" y="3945418"/>
            <a:ext cx="5609219" cy="576738"/>
          </a:xfrm>
        </p:spPr>
        <p:txBody>
          <a:bodyPr vert="horz" lIns="91440" tIns="45720" rIns="91440" bIns="45720" rtlCol="0" anchor="b">
            <a:normAutofit/>
          </a:bodyPr>
          <a:lstStyle/>
          <a:p>
            <a:pPr marL="0" indent="0">
              <a:buNone/>
            </a:pPr>
            <a:r>
              <a:rPr lang="en-US" sz="2000" kern="1200">
                <a:solidFill>
                  <a:schemeClr val="tx1"/>
                </a:solidFill>
                <a:latin typeface="+mn-lt"/>
                <a:ea typeface="+mn-ea"/>
                <a:cs typeface="+mn-cs"/>
              </a:rPr>
              <a:t>What a potential partnership could look like?</a:t>
            </a:r>
          </a:p>
        </p:txBody>
      </p:sp>
      <p:sp>
        <p:nvSpPr>
          <p:cNvPr id="3086" name="Freeform: Shape 3082">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13091"/>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5" name="Freeform: Shape 3084">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8" name="Picture 6" descr="Lockhart Smokehouse">
            <a:extLst>
              <a:ext uri="{FF2B5EF4-FFF2-40B4-BE49-F238E27FC236}">
                <a16:creationId xmlns:a16="http://schemas.microsoft.com/office/drawing/2014/main" id="{17C8E3DE-67E1-1001-207A-9EC4D2AF35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7" r="2" b="43109"/>
          <a:stretch/>
        </p:blipFill>
        <p:spPr bwMode="auto">
          <a:xfrm>
            <a:off x="1246574"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2EBF606-E11D-F982-9ECB-94A9651D0B15}"/>
              </a:ext>
            </a:extLst>
          </p:cNvPr>
          <p:cNvPicPr>
            <a:picLocks noChangeAspect="1"/>
          </p:cNvPicPr>
          <p:nvPr/>
        </p:nvPicPr>
        <p:blipFill rotWithShape="1">
          <a:blip r:embed="rId3"/>
          <a:srcRect l="14137" r="44520"/>
          <a:stretch/>
        </p:blipFill>
        <p:spPr>
          <a:xfrm>
            <a:off x="53356" y="2288332"/>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3087" name="Oval 308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7279"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Dallas' Best BBQ | Lockhart Smokehouse Lockhart Smoke House">
            <a:extLst>
              <a:ext uri="{FF2B5EF4-FFF2-40B4-BE49-F238E27FC236}">
                <a16:creationId xmlns:a16="http://schemas.microsoft.com/office/drawing/2014/main" id="{19476D49-919F-82A8-DA01-CED455833B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88" r="26545" b="1"/>
          <a:stretch/>
        </p:blipFill>
        <p:spPr bwMode="auto">
          <a:xfrm>
            <a:off x="5511871" y="7805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3089" name="Freeform: Shape 3088">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Bijan Robinson Stats, News, Bio | ESPN">
            <a:extLst>
              <a:ext uri="{FF2B5EF4-FFF2-40B4-BE49-F238E27FC236}">
                <a16:creationId xmlns:a16="http://schemas.microsoft.com/office/drawing/2014/main" id="{0000F361-1D2B-873F-02FE-086826B8AB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038" r="17324" b="1"/>
          <a:stretch/>
        </p:blipFill>
        <p:spPr bwMode="auto">
          <a:xfrm>
            <a:off x="8918761" y="-4331"/>
            <a:ext cx="3273238" cy="3618965"/>
          </a:xfrm>
          <a:custGeom>
            <a:avLst/>
            <a:gdLst/>
            <a:ahLst/>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9252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cxnSp>
        <p:nvCxnSpPr>
          <p:cNvPr id="4108" name="Straight Connector 4110">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098" name="Picture 2" descr="Texas Live! - Guy Fieri's Taco Joint">
            <a:extLst>
              <a:ext uri="{FF2B5EF4-FFF2-40B4-BE49-F238E27FC236}">
                <a16:creationId xmlns:a16="http://schemas.microsoft.com/office/drawing/2014/main" id="{76C49890-194B-4E62-C757-80D49C1B47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6859" y="1477988"/>
            <a:ext cx="2648371" cy="1657123"/>
          </a:xfrm>
          <a:prstGeom prst="rect">
            <a:avLst/>
          </a:prstGeom>
          <a:noFill/>
          <a:extLst>
            <a:ext uri="{909E8E84-426E-40DD-AFC4-6F175D3DCCD1}">
              <a14:hiddenFill xmlns:a14="http://schemas.microsoft.com/office/drawing/2010/main">
                <a:solidFill>
                  <a:srgbClr val="FFFFFF"/>
                </a:solidFill>
              </a14:hiddenFill>
            </a:ext>
          </a:extLst>
        </p:spPr>
      </p:pic>
      <p:sp>
        <p:nvSpPr>
          <p:cNvPr id="4110" name="Rectangle 4112">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C3A60-9034-8C19-535B-8C9B054F0C7E}"/>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3800">
                <a:solidFill>
                  <a:srgbClr val="FFFFFF"/>
                </a:solidFill>
              </a:rPr>
              <a:t>Partnerships within Texas Live and Dallas-Ft Worth Area</a:t>
            </a:r>
          </a:p>
        </p:txBody>
      </p:sp>
      <p:pic>
        <p:nvPicPr>
          <p:cNvPr id="4102" name="Picture 6" descr="Shape&#10;&#10;Description automatically generated with medium confidence">
            <a:extLst>
              <a:ext uri="{FF2B5EF4-FFF2-40B4-BE49-F238E27FC236}">
                <a16:creationId xmlns:a16="http://schemas.microsoft.com/office/drawing/2014/main" id="{A379E06A-4236-BCBD-7F7D-8796B8AC26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1" y="1967467"/>
            <a:ext cx="2659472" cy="6781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exas Live! - Sports &amp; Social Arlington">
            <a:extLst>
              <a:ext uri="{FF2B5EF4-FFF2-40B4-BE49-F238E27FC236}">
                <a16:creationId xmlns:a16="http://schemas.microsoft.com/office/drawing/2014/main" id="{D98C7F9B-076B-03EB-0547-DB6DB01FDE4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90143" y="983211"/>
            <a:ext cx="2646677" cy="2646677"/>
          </a:xfrm>
          <a:prstGeom prst="rect">
            <a:avLst/>
          </a:prstGeom>
          <a:noFill/>
          <a:extLst>
            <a:ext uri="{909E8E84-426E-40DD-AFC4-6F175D3DCCD1}">
              <a14:hiddenFill xmlns:a14="http://schemas.microsoft.com/office/drawing/2010/main">
                <a:solidFill>
                  <a:srgbClr val="FFFFFF"/>
                </a:solidFill>
              </a14:hiddenFill>
            </a:ext>
          </a:extLst>
        </p:spPr>
      </p:pic>
      <p:cxnSp>
        <p:nvCxnSpPr>
          <p:cNvPr id="4112" name="Straight Connector 4114">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114" name="Straight Connector 4116">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106" name="Picture 10" descr="Babe's Chicken Dinner House">
            <a:extLst>
              <a:ext uri="{FF2B5EF4-FFF2-40B4-BE49-F238E27FC236}">
                <a16:creationId xmlns:a16="http://schemas.microsoft.com/office/drawing/2014/main" id="{5EF51070-C783-A88C-381C-0AA8EC07341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25269" y="1759464"/>
            <a:ext cx="2648372" cy="1138799"/>
          </a:xfrm>
          <a:prstGeom prst="rect">
            <a:avLst/>
          </a:prstGeom>
          <a:noFill/>
          <a:extLst>
            <a:ext uri="{909E8E84-426E-40DD-AFC4-6F175D3DCCD1}">
              <a14:hiddenFill xmlns:a14="http://schemas.microsoft.com/office/drawing/2010/main">
                <a:solidFill>
                  <a:srgbClr val="FFFFFF"/>
                </a:solidFill>
              </a14:hiddenFill>
            </a:ext>
          </a:extLst>
        </p:spPr>
      </p:pic>
      <p:cxnSp>
        <p:nvCxnSpPr>
          <p:cNvPr id="4116" name="Straight Connector 4118">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973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2050" name="Picture 2" descr="Texas Live! will open between the Texas Rangers’ Globe Life Park and Dallas Cowboys’ AT&amp;T Stadium and will sit next to the Texas Rangers’ new ballpark, Globe Life Field, when it opens in 2020.">
            <a:extLst>
              <a:ext uri="{FF2B5EF4-FFF2-40B4-BE49-F238E27FC236}">
                <a16:creationId xmlns:a16="http://schemas.microsoft.com/office/drawing/2014/main" id="{DDF6CC80-2526-78EB-B27E-921DCE1F9E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83" r="24260" b="-1"/>
          <a:stretch/>
        </p:blipFill>
        <p:spPr bwMode="auto">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CCB8C1-9694-216E-2DB3-3E9C3749D479}"/>
              </a:ext>
            </a:extLst>
          </p:cNvPr>
          <p:cNvSpPr>
            <a:spLocks noGrp="1"/>
          </p:cNvSpPr>
          <p:nvPr>
            <p:ph type="title"/>
          </p:nvPr>
        </p:nvSpPr>
        <p:spPr>
          <a:xfrm>
            <a:off x="832883" y="-407581"/>
            <a:ext cx="6042837" cy="3296092"/>
          </a:xfrm>
        </p:spPr>
        <p:txBody>
          <a:bodyPr>
            <a:normAutofit/>
          </a:bodyPr>
          <a:lstStyle/>
          <a:p>
            <a:r>
              <a:rPr lang="en-US" sz="4800">
                <a:cs typeface="Calibri Light"/>
              </a:rPr>
              <a:t>Post-Game Partnership with Texas Live!</a:t>
            </a:r>
          </a:p>
        </p:txBody>
      </p:sp>
      <p:sp>
        <p:nvSpPr>
          <p:cNvPr id="3" name="Content Placeholder 2">
            <a:extLst>
              <a:ext uri="{FF2B5EF4-FFF2-40B4-BE49-F238E27FC236}">
                <a16:creationId xmlns:a16="http://schemas.microsoft.com/office/drawing/2014/main" id="{15D0D790-B951-3863-FDAF-96C4F5662125}"/>
              </a:ext>
            </a:extLst>
          </p:cNvPr>
          <p:cNvSpPr>
            <a:spLocks noGrp="1"/>
          </p:cNvSpPr>
          <p:nvPr>
            <p:ph idx="1"/>
          </p:nvPr>
        </p:nvSpPr>
        <p:spPr>
          <a:xfrm>
            <a:off x="762000" y="2286000"/>
            <a:ext cx="5334000" cy="3810001"/>
          </a:xfrm>
        </p:spPr>
        <p:txBody>
          <a:bodyPr>
            <a:normAutofit/>
          </a:bodyPr>
          <a:lstStyle/>
          <a:p>
            <a:r>
              <a:rPr lang="en-US" sz="3200"/>
              <a:t>Texas live is a restaurant and entertainment complex that can provide the fans with post-game meals and quality time.</a:t>
            </a:r>
          </a:p>
        </p:txBody>
      </p:sp>
    </p:spTree>
    <p:extLst>
      <p:ext uri="{BB962C8B-B14F-4D97-AF65-F5344CB8AC3E}">
        <p14:creationId xmlns:p14="http://schemas.microsoft.com/office/powerpoint/2010/main" val="7140060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1099</Words>
  <Application>Microsoft Office PowerPoint</Application>
  <PresentationFormat>Widescreen</PresentationFormat>
  <Paragraphs>206</Paragraphs>
  <Slides>20</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vt:lpstr>
      <vt:lpstr>Baguet Script</vt:lpstr>
      <vt:lpstr>Calibri</vt:lpstr>
      <vt:lpstr>Calibri Light</vt:lpstr>
      <vt:lpstr>Wingdings</vt:lpstr>
      <vt:lpstr>Office Theme</vt:lpstr>
      <vt:lpstr>Team 4</vt:lpstr>
      <vt:lpstr>Roadmap</vt:lpstr>
      <vt:lpstr>Objectives</vt:lpstr>
      <vt:lpstr>PowerPoint Presentation</vt:lpstr>
      <vt:lpstr>Positioning Statement</vt:lpstr>
      <vt:lpstr>PowerPoint Presentation</vt:lpstr>
      <vt:lpstr>Local Business NIL deals to Promote and Profit</vt:lpstr>
      <vt:lpstr>Partnerships within Texas Live and Dallas-Ft Worth Area</vt:lpstr>
      <vt:lpstr>Post-Game Partnership with Texas Live!</vt:lpstr>
      <vt:lpstr>Utilizing Opted-Out Star Players</vt:lpstr>
      <vt:lpstr>NIL Expedited Process</vt:lpstr>
      <vt:lpstr>PowerPoint Presentation</vt:lpstr>
      <vt:lpstr>Prior Day (Sunday, 1/1)</vt:lpstr>
      <vt:lpstr>Pre-Game Band Performance</vt:lpstr>
      <vt:lpstr>Halftime</vt:lpstr>
      <vt:lpstr>Post-Game</vt:lpstr>
      <vt:lpstr>Three-Week Marketing Plan: Dec. 12</vt:lpstr>
      <vt:lpstr>Budget Breakdown Total: $30,000</vt:lpstr>
      <vt:lpstr>Ticket Sales Increased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Lemus, Roberto</dc:creator>
  <cp:lastModifiedBy>Lindstrom, Ian</cp:lastModifiedBy>
  <cp:revision>110</cp:revision>
  <dcterms:created xsi:type="dcterms:W3CDTF">2022-10-12T00:46:54Z</dcterms:created>
  <dcterms:modified xsi:type="dcterms:W3CDTF">2022-10-12T15:29:19Z</dcterms:modified>
</cp:coreProperties>
</file>